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923" r:id="rId2"/>
    <p:sldMasterId id="2147489798" r:id="rId3"/>
  </p:sldMasterIdLst>
  <p:notesMasterIdLst>
    <p:notesMasterId r:id="rId34"/>
  </p:notesMasterIdLst>
  <p:handoutMasterIdLst>
    <p:handoutMasterId r:id="rId35"/>
  </p:handoutMasterIdLst>
  <p:sldIdLst>
    <p:sldId id="574" r:id="rId4"/>
    <p:sldId id="328" r:id="rId5"/>
    <p:sldId id="337" r:id="rId6"/>
    <p:sldId id="566" r:id="rId7"/>
    <p:sldId id="501" r:id="rId8"/>
    <p:sldId id="514" r:id="rId9"/>
    <p:sldId id="541" r:id="rId10"/>
    <p:sldId id="568" r:id="rId11"/>
    <p:sldId id="533" r:id="rId12"/>
    <p:sldId id="570" r:id="rId13"/>
    <p:sldId id="571" r:id="rId14"/>
    <p:sldId id="581" r:id="rId15"/>
    <p:sldId id="582" r:id="rId16"/>
    <p:sldId id="521" r:id="rId17"/>
    <p:sldId id="537" r:id="rId18"/>
    <p:sldId id="279" r:id="rId19"/>
    <p:sldId id="583" r:id="rId20"/>
    <p:sldId id="280" r:id="rId21"/>
    <p:sldId id="510" r:id="rId22"/>
    <p:sldId id="544" r:id="rId23"/>
    <p:sldId id="585" r:id="rId24"/>
    <p:sldId id="586" r:id="rId25"/>
    <p:sldId id="398" r:id="rId26"/>
    <p:sldId id="511" r:id="rId27"/>
    <p:sldId id="572" r:id="rId28"/>
    <p:sldId id="580" r:id="rId29"/>
    <p:sldId id="578" r:id="rId30"/>
    <p:sldId id="573" r:id="rId31"/>
    <p:sldId id="588" r:id="rId32"/>
    <p:sldId id="577" r:id="rId33"/>
  </p:sldIdLst>
  <p:sldSz cx="9144000" cy="6858000" type="screen4x3"/>
  <p:notesSz cx="7077075" cy="9363075"/>
  <p:defaultTextStyle>
    <a:defPPr>
      <a:defRPr lang="en-US"/>
    </a:defPPr>
    <a:lvl1pPr algn="l"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1400" kern="1200">
        <a:solidFill>
          <a:schemeClr val="tx1"/>
        </a:solidFill>
        <a:latin typeface="Arial" charset="0"/>
        <a:ea typeface="+mn-ea"/>
        <a:cs typeface="Arial" charset="0"/>
      </a:defRPr>
    </a:lvl2pPr>
    <a:lvl3pPr marL="914400" algn="l" rtl="0" fontAlgn="base">
      <a:spcBef>
        <a:spcPct val="0"/>
      </a:spcBef>
      <a:spcAft>
        <a:spcPct val="0"/>
      </a:spcAft>
      <a:defRPr sz="1400" kern="1200">
        <a:solidFill>
          <a:schemeClr val="tx1"/>
        </a:solidFill>
        <a:latin typeface="Arial" charset="0"/>
        <a:ea typeface="+mn-ea"/>
        <a:cs typeface="Arial" charset="0"/>
      </a:defRPr>
    </a:lvl3pPr>
    <a:lvl4pPr marL="1371600" algn="l" rtl="0" fontAlgn="base">
      <a:spcBef>
        <a:spcPct val="0"/>
      </a:spcBef>
      <a:spcAft>
        <a:spcPct val="0"/>
      </a:spcAft>
      <a:defRPr sz="1400" kern="1200">
        <a:solidFill>
          <a:schemeClr val="tx1"/>
        </a:solidFill>
        <a:latin typeface="Arial" charset="0"/>
        <a:ea typeface="+mn-ea"/>
        <a:cs typeface="Arial" charset="0"/>
      </a:defRPr>
    </a:lvl4pPr>
    <a:lvl5pPr marL="1828800" algn="l" rtl="0" fontAlgn="base">
      <a:spcBef>
        <a:spcPct val="0"/>
      </a:spcBef>
      <a:spcAft>
        <a:spcPct val="0"/>
      </a:spcAft>
      <a:defRPr sz="1400" kern="1200">
        <a:solidFill>
          <a:schemeClr val="tx1"/>
        </a:solidFill>
        <a:latin typeface="Arial" charset="0"/>
        <a:ea typeface="+mn-ea"/>
        <a:cs typeface="Arial" charset="0"/>
      </a:defRPr>
    </a:lvl5pPr>
    <a:lvl6pPr marL="2286000" algn="l" defTabSz="914400" rtl="0" eaLnBrk="1" latinLnBrk="0" hangingPunct="1">
      <a:defRPr sz="1400" kern="1200">
        <a:solidFill>
          <a:schemeClr val="tx1"/>
        </a:solidFill>
        <a:latin typeface="Arial" charset="0"/>
        <a:ea typeface="+mn-ea"/>
        <a:cs typeface="Arial" charset="0"/>
      </a:defRPr>
    </a:lvl6pPr>
    <a:lvl7pPr marL="2743200" algn="l" defTabSz="914400" rtl="0" eaLnBrk="1" latinLnBrk="0" hangingPunct="1">
      <a:defRPr sz="1400" kern="1200">
        <a:solidFill>
          <a:schemeClr val="tx1"/>
        </a:solidFill>
        <a:latin typeface="Arial" charset="0"/>
        <a:ea typeface="+mn-ea"/>
        <a:cs typeface="Arial" charset="0"/>
      </a:defRPr>
    </a:lvl7pPr>
    <a:lvl8pPr marL="3200400" algn="l" defTabSz="914400" rtl="0" eaLnBrk="1" latinLnBrk="0" hangingPunct="1">
      <a:defRPr sz="1400" kern="1200">
        <a:solidFill>
          <a:schemeClr val="tx1"/>
        </a:solidFill>
        <a:latin typeface="Arial" charset="0"/>
        <a:ea typeface="+mn-ea"/>
        <a:cs typeface="Arial" charset="0"/>
      </a:defRPr>
    </a:lvl8pPr>
    <a:lvl9pPr marL="3657600" algn="l" defTabSz="914400" rtl="0" eaLnBrk="1" latinLnBrk="0" hangingPunct="1">
      <a:defRPr sz="1400"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000066"/>
    <a:srgbClr val="0033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75" autoAdjust="0"/>
    <p:restoredTop sz="74373" autoAdjust="0"/>
  </p:normalViewPr>
  <p:slideViewPr>
    <p:cSldViewPr>
      <p:cViewPr varScale="1">
        <p:scale>
          <a:sx n="73" d="100"/>
          <a:sy n="73" d="100"/>
        </p:scale>
        <p:origin x="-108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3067050" cy="468313"/>
          </a:xfrm>
          <a:prstGeom prst="rect">
            <a:avLst/>
          </a:prstGeom>
          <a:noFill/>
          <a:ln>
            <a:noFill/>
          </a:ln>
          <a:effectLst/>
          <a:extLst/>
        </p:spPr>
        <p:txBody>
          <a:bodyPr vert="horz" wrap="square" lIns="93936" tIns="46968" rIns="93936" bIns="46968" numCol="1" anchor="t" anchorCtr="0" compatLnSpc="1">
            <a:prstTxWarp prst="textNoShape">
              <a:avLst/>
            </a:prstTxWarp>
          </a:bodyPr>
          <a:lstStyle>
            <a:lvl1pPr algn="l" eaLnBrk="1" hangingPunct="1">
              <a:defRPr sz="1200">
                <a:latin typeface="Arial" panose="020B0604020202020204" pitchFamily="34" charset="0"/>
                <a:cs typeface="+mn-cs"/>
              </a:defRPr>
            </a:lvl1pPr>
          </a:lstStyle>
          <a:p>
            <a:pPr>
              <a:defRPr/>
            </a:pPr>
            <a:endParaRPr lang="en-US" dirty="0"/>
          </a:p>
        </p:txBody>
      </p:sp>
      <p:sp>
        <p:nvSpPr>
          <p:cNvPr id="71683" name="Rectangle 3"/>
          <p:cNvSpPr>
            <a:spLocks noGrp="1" noChangeArrowheads="1"/>
          </p:cNvSpPr>
          <p:nvPr>
            <p:ph type="dt" sz="quarter" idx="1"/>
          </p:nvPr>
        </p:nvSpPr>
        <p:spPr bwMode="auto">
          <a:xfrm>
            <a:off x="4008438" y="0"/>
            <a:ext cx="3067050" cy="468313"/>
          </a:xfrm>
          <a:prstGeom prst="rect">
            <a:avLst/>
          </a:prstGeom>
          <a:noFill/>
          <a:ln>
            <a:noFill/>
          </a:ln>
          <a:effectLst/>
          <a:extLst/>
        </p:spPr>
        <p:txBody>
          <a:bodyPr vert="horz" wrap="square" lIns="93936" tIns="46968" rIns="93936" bIns="46968" numCol="1" anchor="t" anchorCtr="0" compatLnSpc="1">
            <a:prstTxWarp prst="textNoShape">
              <a:avLst/>
            </a:prstTxWarp>
          </a:bodyPr>
          <a:lstStyle>
            <a:lvl1pPr algn="r" eaLnBrk="1" hangingPunct="1">
              <a:defRPr sz="1200">
                <a:latin typeface="Arial" panose="020B0604020202020204" pitchFamily="34" charset="0"/>
                <a:cs typeface="+mn-cs"/>
              </a:defRPr>
            </a:lvl1pPr>
          </a:lstStyle>
          <a:p>
            <a:pPr>
              <a:defRPr/>
            </a:pPr>
            <a:endParaRPr lang="en-US" dirty="0"/>
          </a:p>
        </p:txBody>
      </p:sp>
      <p:sp>
        <p:nvSpPr>
          <p:cNvPr id="71684" name="Rectangle 4"/>
          <p:cNvSpPr>
            <a:spLocks noGrp="1" noChangeArrowheads="1"/>
          </p:cNvSpPr>
          <p:nvPr>
            <p:ph type="ftr" sz="quarter" idx="2"/>
          </p:nvPr>
        </p:nvSpPr>
        <p:spPr bwMode="auto">
          <a:xfrm>
            <a:off x="0" y="8893175"/>
            <a:ext cx="3067050" cy="468313"/>
          </a:xfrm>
          <a:prstGeom prst="rect">
            <a:avLst/>
          </a:prstGeom>
          <a:noFill/>
          <a:ln>
            <a:noFill/>
          </a:ln>
          <a:effectLst/>
          <a:extLst/>
        </p:spPr>
        <p:txBody>
          <a:bodyPr vert="horz" wrap="square" lIns="93936" tIns="46968" rIns="93936" bIns="46968" numCol="1" anchor="b" anchorCtr="0" compatLnSpc="1">
            <a:prstTxWarp prst="textNoShape">
              <a:avLst/>
            </a:prstTxWarp>
          </a:bodyPr>
          <a:lstStyle>
            <a:lvl1pPr algn="l" eaLnBrk="1" hangingPunct="1">
              <a:defRPr sz="1200">
                <a:latin typeface="Arial" panose="020B0604020202020204" pitchFamily="34" charset="0"/>
                <a:cs typeface="+mn-cs"/>
              </a:defRPr>
            </a:lvl1pPr>
          </a:lstStyle>
          <a:p>
            <a:pPr>
              <a:defRPr/>
            </a:pPr>
            <a:endParaRPr lang="en-US" dirty="0"/>
          </a:p>
        </p:txBody>
      </p:sp>
      <p:sp>
        <p:nvSpPr>
          <p:cNvPr id="71685" name="Rectangle 5"/>
          <p:cNvSpPr>
            <a:spLocks noGrp="1" noChangeArrowheads="1"/>
          </p:cNvSpPr>
          <p:nvPr>
            <p:ph type="sldNum" sz="quarter" idx="3"/>
          </p:nvPr>
        </p:nvSpPr>
        <p:spPr bwMode="auto">
          <a:xfrm>
            <a:off x="4008438" y="8893175"/>
            <a:ext cx="3067050" cy="468313"/>
          </a:xfrm>
          <a:prstGeom prst="rect">
            <a:avLst/>
          </a:prstGeom>
          <a:noFill/>
          <a:ln>
            <a:noFill/>
          </a:ln>
          <a:effectLst/>
          <a:extLst/>
        </p:spPr>
        <p:txBody>
          <a:bodyPr vert="horz" wrap="square" lIns="93936" tIns="46968" rIns="93936" bIns="46968" numCol="1" anchor="b" anchorCtr="0" compatLnSpc="1">
            <a:prstTxWarp prst="textNoShape">
              <a:avLst/>
            </a:prstTxWarp>
          </a:bodyPr>
          <a:lstStyle>
            <a:lvl1pPr algn="r">
              <a:defRPr sz="1200">
                <a:latin typeface="Arial" panose="020B0604020202020204" pitchFamily="34" charset="0"/>
                <a:cs typeface="Arial" panose="020B0604020202020204" pitchFamily="34" charset="0"/>
              </a:defRPr>
            </a:lvl1pPr>
          </a:lstStyle>
          <a:p>
            <a:pPr>
              <a:defRPr/>
            </a:pPr>
            <a:fld id="{63BB6CA0-A577-4A78-B618-44E6A922860E}" type="slidenum">
              <a:rPr lang="en-US" altLang="en-US"/>
              <a:pPr>
                <a:defRPr/>
              </a:pPr>
              <a:t>‹#›</a:t>
            </a:fld>
            <a:endParaRPr lang="en-US" altLang="en-US" dirty="0"/>
          </a:p>
        </p:txBody>
      </p:sp>
    </p:spTree>
    <p:extLst>
      <p:ext uri="{BB962C8B-B14F-4D97-AF65-F5344CB8AC3E}">
        <p14:creationId xmlns="" xmlns:p14="http://schemas.microsoft.com/office/powerpoint/2010/main" val="646423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67050" cy="468313"/>
          </a:xfrm>
          <a:prstGeom prst="rect">
            <a:avLst/>
          </a:prstGeom>
          <a:noFill/>
          <a:ln>
            <a:noFill/>
          </a:ln>
          <a:effectLst/>
          <a:extLst/>
        </p:spPr>
        <p:txBody>
          <a:bodyPr vert="horz" wrap="square" lIns="93936" tIns="46968" rIns="93936" bIns="46968" numCol="1" anchor="t" anchorCtr="0" compatLnSpc="1">
            <a:prstTxWarp prst="textNoShape">
              <a:avLst/>
            </a:prstTxWarp>
          </a:bodyPr>
          <a:lstStyle>
            <a:lvl1pPr algn="l" eaLnBrk="1" hangingPunct="1">
              <a:defRPr sz="1200">
                <a:latin typeface="Arial" panose="020B0604020202020204" pitchFamily="34" charset="0"/>
                <a:cs typeface="+mn-cs"/>
              </a:defRPr>
            </a:lvl1pPr>
          </a:lstStyle>
          <a:p>
            <a:pPr>
              <a:defRPr/>
            </a:pPr>
            <a:endParaRPr lang="en-US" dirty="0"/>
          </a:p>
        </p:txBody>
      </p:sp>
      <p:sp>
        <p:nvSpPr>
          <p:cNvPr id="16387" name="Rectangle 3"/>
          <p:cNvSpPr>
            <a:spLocks noGrp="1" noChangeArrowheads="1"/>
          </p:cNvSpPr>
          <p:nvPr>
            <p:ph type="dt" idx="1"/>
          </p:nvPr>
        </p:nvSpPr>
        <p:spPr bwMode="auto">
          <a:xfrm>
            <a:off x="4008438" y="0"/>
            <a:ext cx="3067050" cy="468313"/>
          </a:xfrm>
          <a:prstGeom prst="rect">
            <a:avLst/>
          </a:prstGeom>
          <a:noFill/>
          <a:ln>
            <a:noFill/>
          </a:ln>
          <a:effectLst/>
          <a:extLst/>
        </p:spPr>
        <p:txBody>
          <a:bodyPr vert="horz" wrap="square" lIns="93936" tIns="46968" rIns="93936" bIns="46968" numCol="1" anchor="t" anchorCtr="0" compatLnSpc="1">
            <a:prstTxWarp prst="textNoShape">
              <a:avLst/>
            </a:prstTxWarp>
          </a:bodyPr>
          <a:lstStyle>
            <a:lvl1pPr algn="r" eaLnBrk="1" hangingPunct="1">
              <a:defRPr sz="1200">
                <a:latin typeface="Arial" panose="020B0604020202020204" pitchFamily="34" charset="0"/>
                <a:cs typeface="+mn-cs"/>
              </a:defRPr>
            </a:lvl1pPr>
          </a:lstStyle>
          <a:p>
            <a:pPr>
              <a:defRPr/>
            </a:pPr>
            <a:endParaRPr lang="en-US" dirty="0"/>
          </a:p>
        </p:txBody>
      </p:sp>
      <p:sp>
        <p:nvSpPr>
          <p:cNvPr id="351236" name="Rectangle 4"/>
          <p:cNvSpPr>
            <a:spLocks noGrp="1" noRot="1" noChangeAspect="1" noChangeArrowheads="1" noTextEdit="1"/>
          </p:cNvSpPr>
          <p:nvPr>
            <p:ph type="sldImg" idx="2"/>
          </p:nvPr>
        </p:nvSpPr>
        <p:spPr bwMode="auto">
          <a:xfrm>
            <a:off x="1196975" y="701675"/>
            <a:ext cx="4683125" cy="3511550"/>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708025" y="4448175"/>
            <a:ext cx="5661025" cy="4213225"/>
          </a:xfrm>
          <a:prstGeom prst="rect">
            <a:avLst/>
          </a:prstGeom>
          <a:noFill/>
          <a:ln>
            <a:noFill/>
          </a:ln>
          <a:effectLst/>
          <a:extLst/>
        </p:spPr>
        <p:txBody>
          <a:bodyPr vert="horz" wrap="square" lIns="93936" tIns="46968" rIns="93936" bIns="4696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8893175"/>
            <a:ext cx="3067050" cy="468313"/>
          </a:xfrm>
          <a:prstGeom prst="rect">
            <a:avLst/>
          </a:prstGeom>
          <a:noFill/>
          <a:ln>
            <a:noFill/>
          </a:ln>
          <a:effectLst/>
          <a:extLst/>
        </p:spPr>
        <p:txBody>
          <a:bodyPr vert="horz" wrap="square" lIns="93936" tIns="46968" rIns="93936" bIns="46968" numCol="1" anchor="b" anchorCtr="0" compatLnSpc="1">
            <a:prstTxWarp prst="textNoShape">
              <a:avLst/>
            </a:prstTxWarp>
          </a:bodyPr>
          <a:lstStyle>
            <a:lvl1pPr algn="l" eaLnBrk="1" hangingPunct="1">
              <a:defRPr sz="1200">
                <a:latin typeface="Arial" panose="020B0604020202020204" pitchFamily="34" charset="0"/>
                <a:cs typeface="+mn-cs"/>
              </a:defRPr>
            </a:lvl1pPr>
          </a:lstStyle>
          <a:p>
            <a:pPr>
              <a:defRPr/>
            </a:pPr>
            <a:endParaRPr lang="en-US" dirty="0"/>
          </a:p>
        </p:txBody>
      </p:sp>
      <p:sp>
        <p:nvSpPr>
          <p:cNvPr id="16391" name="Rectangle 7"/>
          <p:cNvSpPr>
            <a:spLocks noGrp="1" noChangeArrowheads="1"/>
          </p:cNvSpPr>
          <p:nvPr>
            <p:ph type="sldNum" sz="quarter" idx="5"/>
          </p:nvPr>
        </p:nvSpPr>
        <p:spPr bwMode="auto">
          <a:xfrm>
            <a:off x="4008438" y="8893175"/>
            <a:ext cx="3067050" cy="468313"/>
          </a:xfrm>
          <a:prstGeom prst="rect">
            <a:avLst/>
          </a:prstGeom>
          <a:noFill/>
          <a:ln>
            <a:noFill/>
          </a:ln>
          <a:effectLst/>
          <a:extLst/>
        </p:spPr>
        <p:txBody>
          <a:bodyPr vert="horz" wrap="square" lIns="93936" tIns="46968" rIns="93936" bIns="46968" numCol="1" anchor="b" anchorCtr="0" compatLnSpc="1">
            <a:prstTxWarp prst="textNoShape">
              <a:avLst/>
            </a:prstTxWarp>
          </a:bodyPr>
          <a:lstStyle>
            <a:lvl1pPr algn="r">
              <a:defRPr sz="1200">
                <a:latin typeface="Arial" panose="020B0604020202020204" pitchFamily="34" charset="0"/>
                <a:cs typeface="Arial" panose="020B0604020202020204" pitchFamily="34" charset="0"/>
              </a:defRPr>
            </a:lvl1pPr>
          </a:lstStyle>
          <a:p>
            <a:pPr>
              <a:defRPr/>
            </a:pPr>
            <a:fld id="{62E66838-35ED-4374-AFA6-D602DC2B7BB5}" type="slidenum">
              <a:rPr lang="en-US" altLang="en-US"/>
              <a:pPr>
                <a:defRPr/>
              </a:pPr>
              <a:t>‹#›</a:t>
            </a:fld>
            <a:endParaRPr lang="en-US" altLang="en-US" dirty="0"/>
          </a:p>
        </p:txBody>
      </p:sp>
    </p:spTree>
    <p:extLst>
      <p:ext uri="{BB962C8B-B14F-4D97-AF65-F5344CB8AC3E}">
        <p14:creationId xmlns="" xmlns:p14="http://schemas.microsoft.com/office/powerpoint/2010/main" val="10816493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7" name="Slide Image Placeholder 1"/>
          <p:cNvSpPr>
            <a:spLocks noGrp="1" noRot="1" noChangeAspect="1"/>
          </p:cNvSpPr>
          <p:nvPr>
            <p:ph type="sldImg"/>
          </p:nvPr>
        </p:nvSpPr>
        <p:spPr>
          <a:ln/>
        </p:spPr>
      </p:sp>
      <p:sp>
        <p:nvSpPr>
          <p:cNvPr id="357378" name="Notes Placeholder 2"/>
          <p:cNvSpPr>
            <a:spLocks noGrp="1"/>
          </p:cNvSpPr>
          <p:nvPr>
            <p:ph type="body" idx="1"/>
          </p:nvPr>
        </p:nvSpPr>
        <p:spPr>
          <a:noFill/>
        </p:spPr>
        <p:txBody>
          <a:bodyPr/>
          <a:lstStyle/>
          <a:p>
            <a:endParaRPr lang="en-US" altLang="en-US" dirty="0" smtClean="0">
              <a:latin typeface="Arial" charset="0"/>
            </a:endParaRPr>
          </a:p>
        </p:txBody>
      </p:sp>
      <p:sp>
        <p:nvSpPr>
          <p:cNvPr id="357379" name="Slide Number Placeholder 3"/>
          <p:cNvSpPr>
            <a:spLocks noGrp="1"/>
          </p:cNvSpPr>
          <p:nvPr>
            <p:ph type="sldNum" sz="quarter" idx="5"/>
          </p:nvPr>
        </p:nvSpPr>
        <p:spPr>
          <a:noFill/>
          <a:ln>
            <a:miter lim="800000"/>
            <a:headEnd/>
            <a:tailEnd/>
          </a:ln>
        </p:spPr>
        <p:txBody>
          <a:bodyPr/>
          <a:lstStyle/>
          <a:p>
            <a:fld id="{5DF4C863-7D08-40D0-B0D1-143127A0D6B3}" type="slidenum">
              <a:rPr lang="en-US" altLang="en-US" smtClean="0">
                <a:solidFill>
                  <a:srgbClr val="000000"/>
                </a:solidFill>
                <a:latin typeface="Arial" charset="0"/>
                <a:cs typeface="Arial" charset="0"/>
              </a:rPr>
              <a:pPr/>
              <a:t>1</a:t>
            </a:fld>
            <a:endParaRPr lang="en-US" altLang="en-US" dirty="0" smtClean="0">
              <a:solidFill>
                <a:srgbClr val="000000"/>
              </a:solidFill>
              <a:latin typeface="Arial" charset="0"/>
              <a:cs typeface="Arial" charset="0"/>
            </a:endParaRPr>
          </a:p>
        </p:txBody>
      </p:sp>
    </p:spTree>
    <p:extLst>
      <p:ext uri="{BB962C8B-B14F-4D97-AF65-F5344CB8AC3E}">
        <p14:creationId xmlns="" xmlns:p14="http://schemas.microsoft.com/office/powerpoint/2010/main" val="18471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7" name="Rectangle 7"/>
          <p:cNvSpPr>
            <a:spLocks noGrp="1" noChangeArrowheads="1"/>
          </p:cNvSpPr>
          <p:nvPr>
            <p:ph type="sldNum" sz="quarter" idx="5"/>
          </p:nvPr>
        </p:nvSpPr>
        <p:spPr>
          <a:noFill/>
          <a:ln>
            <a:miter lim="800000"/>
            <a:headEnd/>
            <a:tailEnd/>
          </a:ln>
        </p:spPr>
        <p:txBody>
          <a:bodyPr/>
          <a:lstStyle/>
          <a:p>
            <a:fld id="{D2C88C03-89A3-42B4-9B03-F96E0C83D10E}" type="slidenum">
              <a:rPr lang="en-US" altLang="en-US" smtClean="0">
                <a:latin typeface="Arial" charset="0"/>
                <a:cs typeface="Arial" charset="0"/>
              </a:rPr>
              <a:pPr/>
              <a:t>30</a:t>
            </a:fld>
            <a:endParaRPr lang="en-US" altLang="en-US" dirty="0" smtClean="0">
              <a:latin typeface="Arial" charset="0"/>
              <a:cs typeface="Arial" charset="0"/>
            </a:endParaRPr>
          </a:p>
        </p:txBody>
      </p:sp>
      <p:sp>
        <p:nvSpPr>
          <p:cNvPr id="398338" name="Rectangle 2"/>
          <p:cNvSpPr>
            <a:spLocks noGrp="1" noRot="1" noChangeAspect="1" noChangeArrowheads="1" noTextEdit="1"/>
          </p:cNvSpPr>
          <p:nvPr>
            <p:ph type="sldImg"/>
          </p:nvPr>
        </p:nvSpPr>
        <p:spPr>
          <a:ln/>
        </p:spPr>
      </p:sp>
      <p:sp>
        <p:nvSpPr>
          <p:cNvPr id="398339" name="Rectangle 3"/>
          <p:cNvSpPr>
            <a:spLocks noGrp="1" noChangeArrowheads="1"/>
          </p:cNvSpPr>
          <p:nvPr>
            <p:ph type="body" idx="1"/>
          </p:nvPr>
        </p:nvSpPr>
        <p:spPr>
          <a:noFill/>
        </p:spPr>
        <p:txBody>
          <a:bodyPr/>
          <a:lstStyle/>
          <a:p>
            <a:pPr eaLnBrk="1" hangingPunct="1"/>
            <a:endParaRPr lang="en-US" altLang="en-US" dirty="0" smtClean="0">
              <a:latin typeface="Arial" charset="0"/>
            </a:endParaRPr>
          </a:p>
        </p:txBody>
      </p:sp>
    </p:spTree>
    <p:extLst>
      <p:ext uri="{BB962C8B-B14F-4D97-AF65-F5344CB8AC3E}">
        <p14:creationId xmlns:p14="http://schemas.microsoft.com/office/powerpoint/2010/main" xmlns="" val="594982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AA3A141-D9E4-427F-AF71-D01734D1F45D}" type="datetime1">
              <a:rPr lang="en-US" smtClean="0"/>
              <a:pPr>
                <a:defRPr/>
              </a:pPr>
              <a:t>8/20/2015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5F5F510-8469-4908-BA61-6951E0ADDD2B}" type="slidenum">
              <a:rPr lang="en-US" altLang="en-US"/>
              <a:pPr>
                <a:defRPr/>
              </a:pPr>
              <a:t>‹#›</a:t>
            </a:fld>
            <a:endParaRPr lang="en-US"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C2DE524-912D-4043-B629-64783C5C3636}" type="datetime1">
              <a:rPr lang="en-US" smtClean="0"/>
              <a:pPr>
                <a:defRPr/>
              </a:pPr>
              <a:t>8/20/2015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1B9FC02-7336-4C11-9D1C-E019A819FF6B}" type="slidenum">
              <a:rPr lang="en-US" altLang="en-US"/>
              <a:pPr>
                <a:defRPr/>
              </a:pPr>
              <a:t>‹#›</a:t>
            </a:fld>
            <a:endParaRPr lang="en-US"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29569CA-69C8-4B01-B546-FD7D85403934}" type="datetime1">
              <a:rPr lang="en-US" smtClean="0"/>
              <a:pPr>
                <a:defRPr/>
              </a:pPr>
              <a:t>8/20/2015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BFE88EE-AF85-4F63-9234-C8CABFCEF5A7}" type="slidenum">
              <a:rPr lang="en-US" altLang="en-US"/>
              <a:pPr>
                <a:defRPr/>
              </a:pPr>
              <a:t>‹#›</a:t>
            </a:fld>
            <a:endParaRPr lang="en-US"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455B8563-5F69-416A-BDFD-7FD06D541E16}" type="datetime1">
              <a:rPr lang="en-US" smtClean="0"/>
              <a:pPr>
                <a:defRPr/>
              </a:pPr>
              <a:t>8/20/2015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25E5BE9-C402-41F6-B2BF-2D68FA61B13F}" type="slidenum">
              <a:rPr lang="en-US" altLang="en-US"/>
              <a:pPr>
                <a:defRPr/>
              </a:pPr>
              <a:t>‹#›</a:t>
            </a:fld>
            <a:endParaRPr lang="en-US"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sz="1800"/>
            </a:lvl1pPr>
          </a:lstStyle>
          <a:p>
            <a:pPr>
              <a:defRPr/>
            </a:pPr>
            <a:fld id="{AFC2BFFA-6EE7-4253-BC59-4845531EC197}" type="datetime1">
              <a:rPr lang="en-US" smtClean="0"/>
              <a:pPr>
                <a:defRPr/>
              </a:pPr>
              <a:t>8/20/2015</a:t>
            </a:fld>
            <a:endParaRPr lang="en-US" dirty="0"/>
          </a:p>
        </p:txBody>
      </p:sp>
      <p:sp>
        <p:nvSpPr>
          <p:cNvPr id="5" name="Rectangle 5"/>
          <p:cNvSpPr>
            <a:spLocks noGrp="1" noChangeArrowheads="1"/>
          </p:cNvSpPr>
          <p:nvPr>
            <p:ph type="ftr" sz="quarter" idx="11"/>
          </p:nvPr>
        </p:nvSpPr>
        <p:spPr/>
        <p:txBody>
          <a:bodyPr/>
          <a:lstStyle>
            <a:lvl1pPr>
              <a:defRPr sz="1800"/>
            </a:lvl1pPr>
          </a:lstStyle>
          <a:p>
            <a:pPr>
              <a:defRPr/>
            </a:pPr>
            <a:endParaRPr lang="en-US" altLang="en-US" dirty="0"/>
          </a:p>
        </p:txBody>
      </p:sp>
      <p:sp>
        <p:nvSpPr>
          <p:cNvPr id="6" name="Rectangle 6"/>
          <p:cNvSpPr>
            <a:spLocks noGrp="1" noChangeArrowheads="1"/>
          </p:cNvSpPr>
          <p:nvPr>
            <p:ph type="sldNum" sz="quarter" idx="12"/>
          </p:nvPr>
        </p:nvSpPr>
        <p:spPr/>
        <p:txBody>
          <a:bodyPr/>
          <a:lstStyle>
            <a:lvl1pPr>
              <a:defRPr sz="1800"/>
            </a:lvl1pPr>
          </a:lstStyle>
          <a:p>
            <a:pPr>
              <a:defRPr/>
            </a:pPr>
            <a:fld id="{1399F78E-C063-49C5-A79F-B67740BDDA67}" type="slidenum">
              <a:rPr lang="en-US" altLang="en-US"/>
              <a:pPr>
                <a:defRPr/>
              </a:pPr>
              <a:t>‹#›</a:t>
            </a:fld>
            <a:endParaRPr lang="en-US"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sz="1800"/>
            </a:lvl1pPr>
          </a:lstStyle>
          <a:p>
            <a:pPr>
              <a:defRPr/>
            </a:pPr>
            <a:fld id="{4B16B9DC-EC02-47DD-8B62-DA27AC78769A}" type="datetime1">
              <a:rPr lang="en-US" smtClean="0"/>
              <a:pPr>
                <a:defRPr/>
              </a:pPr>
              <a:t>8/20/2015</a:t>
            </a:fld>
            <a:endParaRPr lang="en-US" dirty="0"/>
          </a:p>
        </p:txBody>
      </p:sp>
      <p:sp>
        <p:nvSpPr>
          <p:cNvPr id="5" name="Rectangle 5"/>
          <p:cNvSpPr>
            <a:spLocks noGrp="1" noChangeArrowheads="1"/>
          </p:cNvSpPr>
          <p:nvPr>
            <p:ph type="ftr" sz="quarter" idx="11"/>
          </p:nvPr>
        </p:nvSpPr>
        <p:spPr/>
        <p:txBody>
          <a:bodyPr/>
          <a:lstStyle>
            <a:lvl1pPr>
              <a:defRPr sz="1800"/>
            </a:lvl1pPr>
          </a:lstStyle>
          <a:p>
            <a:pPr>
              <a:defRPr/>
            </a:pPr>
            <a:endParaRPr lang="en-US" altLang="en-US" dirty="0"/>
          </a:p>
        </p:txBody>
      </p:sp>
      <p:sp>
        <p:nvSpPr>
          <p:cNvPr id="6" name="Rectangle 6"/>
          <p:cNvSpPr>
            <a:spLocks noGrp="1" noChangeArrowheads="1"/>
          </p:cNvSpPr>
          <p:nvPr>
            <p:ph type="sldNum" sz="quarter" idx="12"/>
          </p:nvPr>
        </p:nvSpPr>
        <p:spPr/>
        <p:txBody>
          <a:bodyPr/>
          <a:lstStyle>
            <a:lvl1pPr>
              <a:defRPr sz="1800"/>
            </a:lvl1pPr>
          </a:lstStyle>
          <a:p>
            <a:pPr>
              <a:defRPr/>
            </a:pPr>
            <a:fld id="{49F8E700-BE3A-40D9-A645-4748EEEEC93C}" type="slidenum">
              <a:rPr lang="en-US" altLang="en-US"/>
              <a:pPr>
                <a:defRPr/>
              </a:pPr>
              <a:t>‹#›</a:t>
            </a:fld>
            <a:endParaRPr lang="en-US"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sz="1800"/>
            </a:lvl1pPr>
          </a:lstStyle>
          <a:p>
            <a:pPr>
              <a:defRPr/>
            </a:pPr>
            <a:fld id="{24C3F636-D9C0-402D-9066-65C6B5294A01}" type="datetime1">
              <a:rPr lang="en-US" smtClean="0"/>
              <a:pPr>
                <a:defRPr/>
              </a:pPr>
              <a:t>8/20/2015</a:t>
            </a:fld>
            <a:endParaRPr lang="en-US" dirty="0"/>
          </a:p>
        </p:txBody>
      </p:sp>
      <p:sp>
        <p:nvSpPr>
          <p:cNvPr id="5" name="Rectangle 5"/>
          <p:cNvSpPr>
            <a:spLocks noGrp="1" noChangeArrowheads="1"/>
          </p:cNvSpPr>
          <p:nvPr>
            <p:ph type="ftr" sz="quarter" idx="11"/>
          </p:nvPr>
        </p:nvSpPr>
        <p:spPr/>
        <p:txBody>
          <a:bodyPr/>
          <a:lstStyle>
            <a:lvl1pPr>
              <a:defRPr sz="1800"/>
            </a:lvl1pPr>
          </a:lstStyle>
          <a:p>
            <a:pPr>
              <a:defRPr/>
            </a:pPr>
            <a:endParaRPr lang="en-US" altLang="en-US" dirty="0"/>
          </a:p>
        </p:txBody>
      </p:sp>
      <p:sp>
        <p:nvSpPr>
          <p:cNvPr id="6" name="Rectangle 6"/>
          <p:cNvSpPr>
            <a:spLocks noGrp="1" noChangeArrowheads="1"/>
          </p:cNvSpPr>
          <p:nvPr>
            <p:ph type="sldNum" sz="quarter" idx="12"/>
          </p:nvPr>
        </p:nvSpPr>
        <p:spPr/>
        <p:txBody>
          <a:bodyPr/>
          <a:lstStyle>
            <a:lvl1pPr>
              <a:defRPr sz="1800"/>
            </a:lvl1pPr>
          </a:lstStyle>
          <a:p>
            <a:pPr>
              <a:defRPr/>
            </a:pPr>
            <a:fld id="{676B8788-B7A1-4C22-8BE3-772428A91B21}" type="slidenum">
              <a:rPr lang="en-US" altLang="en-US"/>
              <a:pPr>
                <a:defRPr/>
              </a:pPr>
              <a:t>‹#›</a:t>
            </a:fld>
            <a:endParaRPr lang="en-US"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sz="1800"/>
            </a:lvl1pPr>
          </a:lstStyle>
          <a:p>
            <a:pPr>
              <a:defRPr/>
            </a:pPr>
            <a:fld id="{A46C6684-51C6-463B-9948-61884C09963B}" type="datetime1">
              <a:rPr lang="en-US" smtClean="0"/>
              <a:pPr>
                <a:defRPr/>
              </a:pPr>
              <a:t>8/20/2015</a:t>
            </a:fld>
            <a:endParaRPr lang="en-US" dirty="0"/>
          </a:p>
        </p:txBody>
      </p:sp>
      <p:sp>
        <p:nvSpPr>
          <p:cNvPr id="6" name="Rectangle 5"/>
          <p:cNvSpPr>
            <a:spLocks noGrp="1" noChangeArrowheads="1"/>
          </p:cNvSpPr>
          <p:nvPr>
            <p:ph type="ftr" sz="quarter" idx="11"/>
          </p:nvPr>
        </p:nvSpPr>
        <p:spPr/>
        <p:txBody>
          <a:bodyPr/>
          <a:lstStyle>
            <a:lvl1pPr>
              <a:defRPr sz="1800"/>
            </a:lvl1pPr>
          </a:lstStyle>
          <a:p>
            <a:pPr>
              <a:defRPr/>
            </a:pPr>
            <a:endParaRPr lang="en-US" altLang="en-US" dirty="0"/>
          </a:p>
        </p:txBody>
      </p:sp>
      <p:sp>
        <p:nvSpPr>
          <p:cNvPr id="7" name="Rectangle 6"/>
          <p:cNvSpPr>
            <a:spLocks noGrp="1" noChangeArrowheads="1"/>
          </p:cNvSpPr>
          <p:nvPr>
            <p:ph type="sldNum" sz="quarter" idx="12"/>
          </p:nvPr>
        </p:nvSpPr>
        <p:spPr/>
        <p:txBody>
          <a:bodyPr/>
          <a:lstStyle>
            <a:lvl1pPr>
              <a:defRPr sz="1800"/>
            </a:lvl1pPr>
          </a:lstStyle>
          <a:p>
            <a:pPr>
              <a:defRPr/>
            </a:pPr>
            <a:fld id="{67E38364-8809-4AA7-8B1A-4ED32431A996}" type="slidenum">
              <a:rPr lang="en-US" altLang="en-US"/>
              <a:pPr>
                <a:defRPr/>
              </a:pPr>
              <a:t>‹#›</a:t>
            </a:fld>
            <a:endParaRPr lang="en-US"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sz="1800"/>
            </a:lvl1pPr>
          </a:lstStyle>
          <a:p>
            <a:pPr>
              <a:defRPr/>
            </a:pPr>
            <a:fld id="{D13B5266-5E38-41B6-95BA-5D7AD23149D2}" type="datetime1">
              <a:rPr lang="en-US" smtClean="0"/>
              <a:pPr>
                <a:defRPr/>
              </a:pPr>
              <a:t>8/20/2015</a:t>
            </a:fld>
            <a:endParaRPr lang="en-US" dirty="0"/>
          </a:p>
        </p:txBody>
      </p:sp>
      <p:sp>
        <p:nvSpPr>
          <p:cNvPr id="8" name="Rectangle 5"/>
          <p:cNvSpPr>
            <a:spLocks noGrp="1" noChangeArrowheads="1"/>
          </p:cNvSpPr>
          <p:nvPr>
            <p:ph type="ftr" sz="quarter" idx="11"/>
          </p:nvPr>
        </p:nvSpPr>
        <p:spPr/>
        <p:txBody>
          <a:bodyPr/>
          <a:lstStyle>
            <a:lvl1pPr>
              <a:defRPr sz="1800"/>
            </a:lvl1pPr>
          </a:lstStyle>
          <a:p>
            <a:pPr>
              <a:defRPr/>
            </a:pPr>
            <a:endParaRPr lang="en-US" altLang="en-US" dirty="0"/>
          </a:p>
        </p:txBody>
      </p:sp>
      <p:sp>
        <p:nvSpPr>
          <p:cNvPr id="9" name="Rectangle 6"/>
          <p:cNvSpPr>
            <a:spLocks noGrp="1" noChangeArrowheads="1"/>
          </p:cNvSpPr>
          <p:nvPr>
            <p:ph type="sldNum" sz="quarter" idx="12"/>
          </p:nvPr>
        </p:nvSpPr>
        <p:spPr/>
        <p:txBody>
          <a:bodyPr/>
          <a:lstStyle>
            <a:lvl1pPr>
              <a:defRPr sz="1800"/>
            </a:lvl1pPr>
          </a:lstStyle>
          <a:p>
            <a:pPr>
              <a:defRPr/>
            </a:pPr>
            <a:fld id="{53284D49-646C-4451-9D0E-CF8FE7E13166}" type="slidenum">
              <a:rPr lang="en-US" altLang="en-US"/>
              <a:pPr>
                <a:defRPr/>
              </a:pPr>
              <a:t>‹#›</a:t>
            </a:fld>
            <a:endParaRPr lang="en-US"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sz="1800"/>
            </a:lvl1pPr>
          </a:lstStyle>
          <a:p>
            <a:pPr>
              <a:defRPr/>
            </a:pPr>
            <a:fld id="{421A8C78-E354-4068-8B99-B543342F0157}" type="datetime1">
              <a:rPr lang="en-US" smtClean="0"/>
              <a:pPr>
                <a:defRPr/>
              </a:pPr>
              <a:t>8/20/2015</a:t>
            </a:fld>
            <a:endParaRPr lang="en-US" dirty="0"/>
          </a:p>
        </p:txBody>
      </p:sp>
      <p:sp>
        <p:nvSpPr>
          <p:cNvPr id="3" name="Rectangle 5"/>
          <p:cNvSpPr>
            <a:spLocks noGrp="1" noChangeArrowheads="1"/>
          </p:cNvSpPr>
          <p:nvPr>
            <p:ph type="ftr" sz="quarter" idx="11"/>
          </p:nvPr>
        </p:nvSpPr>
        <p:spPr/>
        <p:txBody>
          <a:bodyPr/>
          <a:lstStyle>
            <a:lvl1pPr>
              <a:defRPr sz="1800"/>
            </a:lvl1pPr>
          </a:lstStyle>
          <a:p>
            <a:pPr>
              <a:defRPr/>
            </a:pPr>
            <a:endParaRPr lang="en-US" altLang="en-US" dirty="0"/>
          </a:p>
        </p:txBody>
      </p:sp>
      <p:sp>
        <p:nvSpPr>
          <p:cNvPr id="4" name="Rectangle 6"/>
          <p:cNvSpPr>
            <a:spLocks noGrp="1" noChangeArrowheads="1"/>
          </p:cNvSpPr>
          <p:nvPr>
            <p:ph type="sldNum" sz="quarter" idx="12"/>
          </p:nvPr>
        </p:nvSpPr>
        <p:spPr/>
        <p:txBody>
          <a:bodyPr/>
          <a:lstStyle>
            <a:lvl1pPr>
              <a:defRPr sz="1800"/>
            </a:lvl1pPr>
          </a:lstStyle>
          <a:p>
            <a:pPr>
              <a:defRPr/>
            </a:pPr>
            <a:fld id="{4B274C23-CB9E-4486-A6FA-FB80FC29192C}" type="slidenum">
              <a:rPr lang="en-US" altLang="en-US"/>
              <a:pPr>
                <a:defRPr/>
              </a:pPr>
              <a:t>‹#›</a:t>
            </a:fld>
            <a:endParaRPr lang="en-US"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sz="1800"/>
            </a:lvl1pPr>
          </a:lstStyle>
          <a:p>
            <a:pPr>
              <a:defRPr/>
            </a:pPr>
            <a:fld id="{D2FDE9FD-CCE5-4168-BEC3-23222ED86C8C}" type="datetime1">
              <a:rPr lang="en-US" smtClean="0"/>
              <a:pPr>
                <a:defRPr/>
              </a:pPr>
              <a:t>8/20/2015</a:t>
            </a:fld>
            <a:endParaRPr lang="en-US" dirty="0"/>
          </a:p>
        </p:txBody>
      </p:sp>
      <p:sp>
        <p:nvSpPr>
          <p:cNvPr id="6" name="Rectangle 5"/>
          <p:cNvSpPr>
            <a:spLocks noGrp="1" noChangeArrowheads="1"/>
          </p:cNvSpPr>
          <p:nvPr>
            <p:ph type="ftr" sz="quarter" idx="11"/>
          </p:nvPr>
        </p:nvSpPr>
        <p:spPr/>
        <p:txBody>
          <a:bodyPr/>
          <a:lstStyle>
            <a:lvl1pPr>
              <a:defRPr sz="1800"/>
            </a:lvl1pPr>
          </a:lstStyle>
          <a:p>
            <a:pPr>
              <a:defRPr/>
            </a:pPr>
            <a:endParaRPr lang="en-US" altLang="en-US" dirty="0"/>
          </a:p>
        </p:txBody>
      </p:sp>
      <p:sp>
        <p:nvSpPr>
          <p:cNvPr id="7" name="Rectangle 6"/>
          <p:cNvSpPr>
            <a:spLocks noGrp="1" noChangeArrowheads="1"/>
          </p:cNvSpPr>
          <p:nvPr>
            <p:ph type="sldNum" sz="quarter" idx="12"/>
          </p:nvPr>
        </p:nvSpPr>
        <p:spPr/>
        <p:txBody>
          <a:bodyPr/>
          <a:lstStyle>
            <a:lvl1pPr>
              <a:defRPr sz="1800"/>
            </a:lvl1pPr>
          </a:lstStyle>
          <a:p>
            <a:pPr>
              <a:defRPr/>
            </a:pPr>
            <a:fld id="{FECA2B43-C478-4707-BD90-57619A44D007}" type="slidenum">
              <a:rPr lang="en-US" altLang="en-US"/>
              <a:pPr>
                <a:defRPr/>
              </a:pPr>
              <a:t>‹#›</a:t>
            </a:fld>
            <a:endParaRPr lang="en-US"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6287AAF-AD38-4E90-B08F-1472B85B3BB9}" type="datetime1">
              <a:rPr lang="en-US" smtClean="0"/>
              <a:pPr>
                <a:defRPr/>
              </a:pPr>
              <a:t>8/20/2015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BF83108-C6E3-470D-BEB6-B3EAEA6BE94A}" type="slidenum">
              <a:rPr lang="en-US" altLang="en-US"/>
              <a:pPr>
                <a:defRPr/>
              </a:pPr>
              <a:t>‹#›</a:t>
            </a:fld>
            <a:endParaRPr lang="en-US"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sz="1800"/>
            </a:lvl1pPr>
          </a:lstStyle>
          <a:p>
            <a:pPr>
              <a:defRPr/>
            </a:pPr>
            <a:fld id="{EF8A8279-81F3-4AC8-8893-2A9979438FEC}" type="datetime1">
              <a:rPr lang="en-US" smtClean="0"/>
              <a:pPr>
                <a:defRPr/>
              </a:pPr>
              <a:t>8/20/2015</a:t>
            </a:fld>
            <a:endParaRPr lang="en-US" dirty="0"/>
          </a:p>
        </p:txBody>
      </p:sp>
      <p:sp>
        <p:nvSpPr>
          <p:cNvPr id="6" name="Rectangle 5"/>
          <p:cNvSpPr>
            <a:spLocks noGrp="1" noChangeArrowheads="1"/>
          </p:cNvSpPr>
          <p:nvPr>
            <p:ph type="ftr" sz="quarter" idx="11"/>
          </p:nvPr>
        </p:nvSpPr>
        <p:spPr/>
        <p:txBody>
          <a:bodyPr/>
          <a:lstStyle>
            <a:lvl1pPr>
              <a:defRPr sz="1800"/>
            </a:lvl1pPr>
          </a:lstStyle>
          <a:p>
            <a:pPr>
              <a:defRPr/>
            </a:pPr>
            <a:endParaRPr lang="en-US" altLang="en-US" dirty="0"/>
          </a:p>
        </p:txBody>
      </p:sp>
      <p:sp>
        <p:nvSpPr>
          <p:cNvPr id="7" name="Rectangle 6"/>
          <p:cNvSpPr>
            <a:spLocks noGrp="1" noChangeArrowheads="1"/>
          </p:cNvSpPr>
          <p:nvPr>
            <p:ph type="sldNum" sz="quarter" idx="12"/>
          </p:nvPr>
        </p:nvSpPr>
        <p:spPr/>
        <p:txBody>
          <a:bodyPr/>
          <a:lstStyle>
            <a:lvl1pPr>
              <a:defRPr sz="1800"/>
            </a:lvl1pPr>
          </a:lstStyle>
          <a:p>
            <a:pPr>
              <a:defRPr/>
            </a:pPr>
            <a:fld id="{B6EC5993-640E-45D9-B4F2-30A96945073A}" type="slidenum">
              <a:rPr lang="en-US" altLang="en-US"/>
              <a:pPr>
                <a:defRPr/>
              </a:pPr>
              <a:t>‹#›</a:t>
            </a:fld>
            <a:endParaRPr lang="en-US"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sz="1800"/>
            </a:lvl1pPr>
          </a:lstStyle>
          <a:p>
            <a:pPr>
              <a:defRPr/>
            </a:pPr>
            <a:fld id="{394C2950-5F7C-49E1-9EBD-E5868A479859}" type="datetime1">
              <a:rPr lang="en-US" smtClean="0"/>
              <a:pPr>
                <a:defRPr/>
              </a:pPr>
              <a:t>8/20/2015</a:t>
            </a:fld>
            <a:endParaRPr lang="en-US" dirty="0"/>
          </a:p>
        </p:txBody>
      </p:sp>
      <p:sp>
        <p:nvSpPr>
          <p:cNvPr id="5" name="Rectangle 5"/>
          <p:cNvSpPr>
            <a:spLocks noGrp="1" noChangeArrowheads="1"/>
          </p:cNvSpPr>
          <p:nvPr>
            <p:ph type="ftr" sz="quarter" idx="11"/>
          </p:nvPr>
        </p:nvSpPr>
        <p:spPr/>
        <p:txBody>
          <a:bodyPr/>
          <a:lstStyle>
            <a:lvl1pPr>
              <a:defRPr sz="1800"/>
            </a:lvl1pPr>
          </a:lstStyle>
          <a:p>
            <a:pPr>
              <a:defRPr/>
            </a:pPr>
            <a:endParaRPr lang="en-US" altLang="en-US" dirty="0"/>
          </a:p>
        </p:txBody>
      </p:sp>
      <p:sp>
        <p:nvSpPr>
          <p:cNvPr id="6" name="Rectangle 6"/>
          <p:cNvSpPr>
            <a:spLocks noGrp="1" noChangeArrowheads="1"/>
          </p:cNvSpPr>
          <p:nvPr>
            <p:ph type="sldNum" sz="quarter" idx="12"/>
          </p:nvPr>
        </p:nvSpPr>
        <p:spPr/>
        <p:txBody>
          <a:bodyPr/>
          <a:lstStyle>
            <a:lvl1pPr>
              <a:defRPr sz="1800"/>
            </a:lvl1pPr>
          </a:lstStyle>
          <a:p>
            <a:pPr>
              <a:defRPr/>
            </a:pPr>
            <a:fld id="{1F416552-0CFF-49B2-9750-DEBF99727BFD}" type="slidenum">
              <a:rPr lang="en-US" altLang="en-US"/>
              <a:pPr>
                <a:defRPr/>
              </a:pPr>
              <a:t>‹#›</a:t>
            </a:fld>
            <a:endParaRPr lang="en-US"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sz="1800"/>
            </a:lvl1pPr>
          </a:lstStyle>
          <a:p>
            <a:pPr>
              <a:defRPr/>
            </a:pPr>
            <a:fld id="{9F0CE080-146D-4DD5-94F0-9E9198595965}" type="datetime1">
              <a:rPr lang="en-US" smtClean="0"/>
              <a:pPr>
                <a:defRPr/>
              </a:pPr>
              <a:t>8/20/2015</a:t>
            </a:fld>
            <a:endParaRPr lang="en-US" dirty="0"/>
          </a:p>
        </p:txBody>
      </p:sp>
      <p:sp>
        <p:nvSpPr>
          <p:cNvPr id="5" name="Rectangle 5"/>
          <p:cNvSpPr>
            <a:spLocks noGrp="1" noChangeArrowheads="1"/>
          </p:cNvSpPr>
          <p:nvPr>
            <p:ph type="ftr" sz="quarter" idx="11"/>
          </p:nvPr>
        </p:nvSpPr>
        <p:spPr/>
        <p:txBody>
          <a:bodyPr/>
          <a:lstStyle>
            <a:lvl1pPr>
              <a:defRPr sz="1800"/>
            </a:lvl1pPr>
          </a:lstStyle>
          <a:p>
            <a:pPr>
              <a:defRPr/>
            </a:pPr>
            <a:endParaRPr lang="en-US" altLang="en-US" dirty="0"/>
          </a:p>
        </p:txBody>
      </p:sp>
      <p:sp>
        <p:nvSpPr>
          <p:cNvPr id="6" name="Rectangle 6"/>
          <p:cNvSpPr>
            <a:spLocks noGrp="1" noChangeArrowheads="1"/>
          </p:cNvSpPr>
          <p:nvPr>
            <p:ph type="sldNum" sz="quarter" idx="12"/>
          </p:nvPr>
        </p:nvSpPr>
        <p:spPr/>
        <p:txBody>
          <a:bodyPr/>
          <a:lstStyle>
            <a:lvl1pPr>
              <a:defRPr sz="1800"/>
            </a:lvl1pPr>
          </a:lstStyle>
          <a:p>
            <a:pPr>
              <a:defRPr/>
            </a:pPr>
            <a:fld id="{979A9598-F544-4074-A270-AFF612D01801}" type="slidenum">
              <a:rPr lang="en-US" altLang="en-US"/>
              <a:pPr>
                <a:defRPr/>
              </a:pPr>
              <a:t>‹#›</a:t>
            </a:fld>
            <a:endParaRPr lang="en-US"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sz="1800"/>
            </a:lvl1pPr>
          </a:lstStyle>
          <a:p>
            <a:pPr>
              <a:defRPr/>
            </a:pPr>
            <a:fld id="{D1FA2943-54BF-4FDB-BE12-90C5AC8FE4A9}" type="datetime1">
              <a:rPr lang="en-US" smtClean="0"/>
              <a:pPr>
                <a:defRPr/>
              </a:pPr>
              <a:t>8/20/2015</a:t>
            </a:fld>
            <a:endParaRPr lang="en-US" dirty="0"/>
          </a:p>
        </p:txBody>
      </p:sp>
      <p:sp>
        <p:nvSpPr>
          <p:cNvPr id="6" name="Rectangle 5"/>
          <p:cNvSpPr>
            <a:spLocks noGrp="1" noChangeArrowheads="1"/>
          </p:cNvSpPr>
          <p:nvPr>
            <p:ph type="ftr" sz="quarter" idx="11"/>
          </p:nvPr>
        </p:nvSpPr>
        <p:spPr/>
        <p:txBody>
          <a:bodyPr/>
          <a:lstStyle>
            <a:lvl1pPr>
              <a:defRPr sz="1800"/>
            </a:lvl1pPr>
          </a:lstStyle>
          <a:p>
            <a:pPr>
              <a:defRPr/>
            </a:pPr>
            <a:endParaRPr lang="en-US" altLang="en-US" dirty="0"/>
          </a:p>
        </p:txBody>
      </p:sp>
      <p:sp>
        <p:nvSpPr>
          <p:cNvPr id="7" name="Rectangle 6"/>
          <p:cNvSpPr>
            <a:spLocks noGrp="1" noChangeArrowheads="1"/>
          </p:cNvSpPr>
          <p:nvPr>
            <p:ph type="sldNum" sz="quarter" idx="12"/>
          </p:nvPr>
        </p:nvSpPr>
        <p:spPr/>
        <p:txBody>
          <a:bodyPr/>
          <a:lstStyle>
            <a:lvl1pPr>
              <a:defRPr sz="1800"/>
            </a:lvl1pPr>
          </a:lstStyle>
          <a:p>
            <a:pPr>
              <a:defRPr/>
            </a:pPr>
            <a:fld id="{A169B88D-663A-4A11-8C14-44D3DFEEA761}" type="slidenum">
              <a:rPr lang="en-US" altLang="en-US"/>
              <a:pPr>
                <a:defRPr/>
              </a:pPr>
              <a:t>‹#›</a:t>
            </a:fld>
            <a:endParaRPr lang="en-US"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sz="1800"/>
            </a:lvl1pPr>
          </a:lstStyle>
          <a:p>
            <a:pPr>
              <a:defRPr/>
            </a:pPr>
            <a:fld id="{251C9EC1-1EA7-4E92-B36E-135FEE302BEC}" type="datetime1">
              <a:rPr lang="en-US" smtClean="0"/>
              <a:pPr>
                <a:defRPr/>
              </a:pPr>
              <a:t>8/20/2015</a:t>
            </a:fld>
            <a:endParaRPr lang="en-US" dirty="0"/>
          </a:p>
        </p:txBody>
      </p:sp>
      <p:sp>
        <p:nvSpPr>
          <p:cNvPr id="7" name="Rectangle 5"/>
          <p:cNvSpPr>
            <a:spLocks noGrp="1" noChangeArrowheads="1"/>
          </p:cNvSpPr>
          <p:nvPr>
            <p:ph type="ftr" sz="quarter" idx="11"/>
          </p:nvPr>
        </p:nvSpPr>
        <p:spPr/>
        <p:txBody>
          <a:bodyPr/>
          <a:lstStyle>
            <a:lvl1pPr>
              <a:defRPr sz="1800"/>
            </a:lvl1pPr>
          </a:lstStyle>
          <a:p>
            <a:pPr>
              <a:defRPr/>
            </a:pPr>
            <a:endParaRPr lang="en-US" altLang="en-US" dirty="0"/>
          </a:p>
        </p:txBody>
      </p:sp>
      <p:sp>
        <p:nvSpPr>
          <p:cNvPr id="8" name="Rectangle 6"/>
          <p:cNvSpPr>
            <a:spLocks noGrp="1" noChangeArrowheads="1"/>
          </p:cNvSpPr>
          <p:nvPr>
            <p:ph type="sldNum" sz="quarter" idx="12"/>
          </p:nvPr>
        </p:nvSpPr>
        <p:spPr/>
        <p:txBody>
          <a:bodyPr/>
          <a:lstStyle>
            <a:lvl1pPr>
              <a:defRPr sz="1800"/>
            </a:lvl1pPr>
          </a:lstStyle>
          <a:p>
            <a:pPr>
              <a:defRPr/>
            </a:pPr>
            <a:fld id="{D66956D3-D41A-4814-9CE4-075B888E0826}" type="slidenum">
              <a:rPr lang="en-US" altLang="en-US"/>
              <a:pPr>
                <a:defRPr/>
              </a:pPr>
              <a:t>‹#›</a:t>
            </a:fld>
            <a:endParaRPr lang="en-US"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6D8013C-7BA6-4E37-B995-50E9A006455C}" type="datetime1">
              <a:rPr lang="en-US" smtClean="0"/>
              <a:pPr>
                <a:defRPr/>
              </a:pPr>
              <a:t>8/20/2015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19339EC-D081-4E1B-8E7C-76432AC03F7C}" type="slidenum">
              <a:rPr lang="en-US" altLang="en-US"/>
              <a:pPr>
                <a:defRPr/>
              </a:pPr>
              <a:t>‹#›</a:t>
            </a:fld>
            <a:endParaRPr lang="en-US"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2D87C72-8867-48E1-9143-FCB15A0ABBAD}" type="datetime1">
              <a:rPr lang="en-US" smtClean="0"/>
              <a:pPr>
                <a:defRPr/>
              </a:pPr>
              <a:t>8/20/2015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4BBEE0E-A289-4E3E-A644-CA5F8A1D8AE5}" type="slidenum">
              <a:rPr lang="en-US" altLang="en-US"/>
              <a:pPr>
                <a:defRPr/>
              </a:pPr>
              <a:t>‹#›</a:t>
            </a:fld>
            <a:endParaRPr lang="en-US"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98C79D4-4661-4649-9D64-2E13894DB275}" type="datetime1">
              <a:rPr lang="en-US" smtClean="0"/>
              <a:pPr>
                <a:defRPr/>
              </a:pPr>
              <a:t>8/20/2015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CCB876C-DFED-4249-B7D7-4DB492CD3186}" type="slidenum">
              <a:rPr lang="en-US" altLang="en-US"/>
              <a:pPr>
                <a:defRPr/>
              </a:pPr>
              <a:t>‹#›</a:t>
            </a:fld>
            <a:endParaRPr lang="en-US"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9598B629-6381-4184-AB58-64ED0B49571F}" type="datetime1">
              <a:rPr lang="en-US" smtClean="0"/>
              <a:pPr>
                <a:defRPr/>
              </a:pPr>
              <a:t>8/20/2015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AD9FBA0-4BF8-4148-96D1-1F4AEFC4605B}" type="slidenum">
              <a:rPr lang="en-US" altLang="en-US"/>
              <a:pPr>
                <a:defRPr/>
              </a:pPr>
              <a:t>‹#›</a:t>
            </a:fld>
            <a:endParaRPr lang="en-US"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48321E6A-6498-4634-812E-F39E37E4201E}" type="datetime1">
              <a:rPr lang="en-US" smtClean="0"/>
              <a:pPr>
                <a:defRPr/>
              </a:pPr>
              <a:t>8/20/2015</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E879E2BA-6277-4684-883C-A48C067A55A7}" type="slidenum">
              <a:rPr lang="en-US" altLang="en-US"/>
              <a:pPr>
                <a:defRPr/>
              </a:pPr>
              <a:t>‹#›</a:t>
            </a:fld>
            <a:endParaRPr lang="en-US"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BB5A57A-193F-4440-8486-50C0BF6BD0D1}" type="datetime1">
              <a:rPr lang="en-US" smtClean="0"/>
              <a:pPr>
                <a:defRPr/>
              </a:pPr>
              <a:t>8/20/2015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94383A5-E6A7-4882-93F6-BFC5E2823D53}" type="slidenum">
              <a:rPr lang="en-US" altLang="en-US"/>
              <a:pPr>
                <a:defRPr/>
              </a:pPr>
              <a:t>‹#›</a:t>
            </a:fld>
            <a:endParaRPr lang="en-US"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F31711F3-62A6-469D-B42D-86A55643E919}" type="datetime1">
              <a:rPr lang="en-US" smtClean="0"/>
              <a:pPr>
                <a:defRPr/>
              </a:pPr>
              <a:t>8/20/2015</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5C60C97C-5D2B-4571-A41A-3DB5A4B905B7}" type="slidenum">
              <a:rPr lang="en-US" altLang="en-US"/>
              <a:pPr>
                <a:defRPr/>
              </a:pPr>
              <a:t>‹#›</a:t>
            </a:fld>
            <a:endParaRPr lang="en-US"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FB7C938-5F3C-4BB6-8FBE-A8CA4A2D9D1E}" type="datetime1">
              <a:rPr lang="en-US" smtClean="0"/>
              <a:pPr>
                <a:defRPr/>
              </a:pPr>
              <a:t>8/20/2015</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F6F162D1-19E6-46DC-BF3A-D6192838422F}" type="slidenum">
              <a:rPr lang="en-US" altLang="en-US"/>
              <a:pPr>
                <a:defRPr/>
              </a:pPr>
              <a:t>‹#›</a:t>
            </a:fld>
            <a:endParaRPr lang="en-US"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5517F51-DB2D-47F0-A0FF-DC4407BE92C0}" type="datetime1">
              <a:rPr lang="en-US" smtClean="0"/>
              <a:pPr>
                <a:defRPr/>
              </a:pPr>
              <a:t>8/20/2015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6AA807B-86CC-40BC-884E-3BC4ABADDC0E}" type="slidenum">
              <a:rPr lang="en-US" altLang="en-US"/>
              <a:pPr>
                <a:defRPr/>
              </a:pPr>
              <a:t>‹#›</a:t>
            </a:fld>
            <a:endParaRPr lang="en-US"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CB6766C-C1B1-43FB-966E-AED7629CBAC3}" type="datetime1">
              <a:rPr lang="en-US" smtClean="0"/>
              <a:pPr>
                <a:defRPr/>
              </a:pPr>
              <a:t>8/20/2015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FC2F537-AE9A-498B-81C8-17BC61CACE9A}" type="slidenum">
              <a:rPr lang="en-US" altLang="en-US"/>
              <a:pPr>
                <a:defRPr/>
              </a:pPr>
              <a:t>‹#›</a:t>
            </a:fld>
            <a:endParaRPr lang="en-US"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69B81D7-7FF8-47B6-A5F5-7DE603DDB99C}" type="datetime1">
              <a:rPr lang="en-US" smtClean="0"/>
              <a:pPr>
                <a:defRPr/>
              </a:pPr>
              <a:t>8/20/2015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5EE5DDC-B45B-4395-8572-BF32CA4A33B3}" type="slidenum">
              <a:rPr lang="en-US" altLang="en-US"/>
              <a:pPr>
                <a:defRPr/>
              </a:pPr>
              <a:t>‹#›</a:t>
            </a:fld>
            <a:endParaRPr lang="en-US"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5B22729-3860-45C2-AAA5-80918B6E4C55}" type="datetime1">
              <a:rPr lang="en-US" smtClean="0"/>
              <a:pPr>
                <a:defRPr/>
              </a:pPr>
              <a:t>8/20/2015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0A5410D-E5FE-40A3-B897-5484D497FF17}" type="slidenum">
              <a:rPr lang="en-US" altLang="en-US"/>
              <a:pPr>
                <a:defRPr/>
              </a:pPr>
              <a:t>‹#›</a:t>
            </a:fld>
            <a:endParaRPr lang="en-US"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60DE3405-2A74-4AC2-B6B9-4C119370E072}" type="datetime1">
              <a:rPr lang="en-US" smtClean="0"/>
              <a:pPr>
                <a:defRPr/>
              </a:pPr>
              <a:t>8/20/2015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E2463EC-8E7C-49D5-9976-F1F5B25ED709}" type="slidenum">
              <a:rPr lang="en-US" altLang="en-US"/>
              <a:pPr>
                <a:defRPr/>
              </a:pPr>
              <a:t>‹#›</a:t>
            </a:fld>
            <a:endParaRPr lang="en-US"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A109468-B583-495B-9042-9F3533DF4FF8}" type="datetime1">
              <a:rPr lang="en-US" smtClean="0"/>
              <a:pPr>
                <a:defRPr/>
              </a:pPr>
              <a:t>8/20/2015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12B85A1-A173-4B3B-803E-856564AC0E61}" type="slidenum">
              <a:rPr lang="en-US" altLang="en-US"/>
              <a:pPr>
                <a:defRPr/>
              </a:pPr>
              <a:t>‹#›</a:t>
            </a:fld>
            <a:endParaRPr lang="en-US"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0B97CCB0-55D9-4477-8DB7-4C27BB566BAD}" type="datetime1">
              <a:rPr lang="en-US" smtClean="0"/>
              <a:pPr>
                <a:defRPr/>
              </a:pPr>
              <a:t>8/20/2015</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21989E7E-6B78-421D-8845-BF3F6D39A11C}" type="slidenum">
              <a:rPr lang="en-US" altLang="en-US"/>
              <a:pPr>
                <a:defRPr/>
              </a:pPr>
              <a:t>‹#›</a:t>
            </a:fld>
            <a:endParaRPr lang="en-US"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2D220BF1-2995-4AF6-9193-BAA6A155FE38}" type="datetime1">
              <a:rPr lang="en-US" smtClean="0"/>
              <a:pPr>
                <a:defRPr/>
              </a:pPr>
              <a:t>8/20/2015</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0663CC84-A5C5-4D8D-A4FD-E07D0F855DF9}" type="slidenum">
              <a:rPr lang="en-US" altLang="en-US"/>
              <a:pPr>
                <a:defRPr/>
              </a:pPr>
              <a:t>‹#›</a:t>
            </a:fld>
            <a:endParaRPr lang="en-US"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67C7D2A-6AA9-4D67-8AA8-1B22CBFD59BB}" type="datetime1">
              <a:rPr lang="en-US" smtClean="0"/>
              <a:pPr>
                <a:defRPr/>
              </a:pPr>
              <a:t>8/20/2015</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2503FD8-2411-44C4-B4FD-64691C7F70F5}" type="slidenum">
              <a:rPr lang="en-US" altLang="en-US"/>
              <a:pPr>
                <a:defRPr/>
              </a:pPr>
              <a:t>‹#›</a:t>
            </a:fld>
            <a:endParaRPr lang="en-US"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F8B9009-5330-431D-AC18-9A620389B44C}" type="datetime1">
              <a:rPr lang="en-US" smtClean="0"/>
              <a:pPr>
                <a:defRPr/>
              </a:pPr>
              <a:t>8/20/2015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106EA7D-D3F6-4AA8-BD78-023EF60D1AA7}" type="slidenum">
              <a:rPr lang="en-US" altLang="en-US"/>
              <a:pPr>
                <a:defRPr/>
              </a:pPr>
              <a:t>‹#›</a:t>
            </a:fld>
            <a:endParaRPr lang="en-US"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7CA0230-E7B3-4456-A09F-26E5750CABCE}" type="datetime1">
              <a:rPr lang="en-US" smtClean="0"/>
              <a:pPr>
                <a:defRPr/>
              </a:pPr>
              <a:t>8/20/2015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63DF456-322D-472D-B252-58E9962A068B}" type="slidenum">
              <a:rPr lang="en-US" altLang="en-US"/>
              <a:pPr>
                <a:defRPr/>
              </a:pPr>
              <a:t>‹#›</a:t>
            </a:fld>
            <a:endParaRPr lang="en-US"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defRPr>
                <a:latin typeface="Arial" panose="020B0604020202020204" pitchFamily="34" charset="0"/>
                <a:cs typeface="+mn-cs"/>
              </a:defRPr>
            </a:lvl1pPr>
          </a:lstStyle>
          <a:p>
            <a:pPr>
              <a:defRPr/>
            </a:pPr>
            <a:fld id="{84510A54-DC09-4334-8E12-41E36A802402}" type="datetime1">
              <a:rPr lang="en-US" smtClean="0"/>
              <a:pPr>
                <a:defRPr/>
              </a:pPr>
              <a:t>8/20/2015</a:t>
            </a:fld>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a:lvl1pPr>
          </a:lstStyle>
          <a:p>
            <a:pPr>
              <a:defRPr/>
            </a:pPr>
            <a:endParaRPr lang="en-US" alt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a:latin typeface="Arial" panose="020B0604020202020204" pitchFamily="34" charset="0"/>
                <a:cs typeface="Arial" panose="020B0604020202020204" pitchFamily="34" charset="0"/>
              </a:defRPr>
            </a:lvl1pPr>
          </a:lstStyle>
          <a:p>
            <a:pPr>
              <a:defRPr/>
            </a:pPr>
            <a:fld id="{6B2B3548-556D-43F8-A2AC-55DB5C09C213}"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91082" r:id="rId1"/>
    <p:sldLayoutId id="2147491083" r:id="rId2"/>
    <p:sldLayoutId id="2147491084" r:id="rId3"/>
    <p:sldLayoutId id="2147491085" r:id="rId4"/>
    <p:sldLayoutId id="2147491086" r:id="rId5"/>
    <p:sldLayoutId id="2147491087" r:id="rId6"/>
    <p:sldLayoutId id="2147491088" r:id="rId7"/>
    <p:sldLayoutId id="2147491089" r:id="rId8"/>
    <p:sldLayoutId id="2147491090" r:id="rId9"/>
    <p:sldLayoutId id="2147491091" r:id="rId10"/>
    <p:sldLayoutId id="2147491092" r:id="rId11"/>
    <p:sldLayoutId id="2147491093" r:id="rId12"/>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latin typeface="Arial" panose="020B0604020202020204" pitchFamily="34" charset="0"/>
                <a:cs typeface="+mn-cs"/>
              </a:defRPr>
            </a:lvl1pPr>
          </a:lstStyle>
          <a:p>
            <a:pPr>
              <a:defRPr/>
            </a:pPr>
            <a:fld id="{2F89B678-498C-4E24-A87B-286A9C3DA2E2}" type="datetime1">
              <a:rPr lang="en-US" smtClean="0"/>
              <a:pPr>
                <a:defRPr/>
              </a:pPr>
              <a:t>8/20/2015</a:t>
            </a:fld>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a:solidFill>
                  <a:srgbClr val="000000"/>
                </a:solidFill>
              </a:defRPr>
            </a:lvl1pPr>
          </a:lstStyle>
          <a:p>
            <a:pPr>
              <a:defRPr/>
            </a:pPr>
            <a:endParaRPr lang="en-US" alt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a:solidFill>
                  <a:srgbClr val="000000"/>
                </a:solidFill>
                <a:latin typeface="Arial" panose="020B0604020202020204" pitchFamily="34" charset="0"/>
                <a:cs typeface="Arial" panose="020B0604020202020204" pitchFamily="34" charset="0"/>
              </a:defRPr>
            </a:lvl1pPr>
          </a:lstStyle>
          <a:p>
            <a:pPr>
              <a:defRPr/>
            </a:pPr>
            <a:fld id="{DE03143C-A823-45B6-A032-8DC9558187C5}"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91193" r:id="rId1"/>
    <p:sldLayoutId id="2147491194" r:id="rId2"/>
    <p:sldLayoutId id="2147491195" r:id="rId3"/>
    <p:sldLayoutId id="2147491196" r:id="rId4"/>
    <p:sldLayoutId id="2147491197" r:id="rId5"/>
    <p:sldLayoutId id="2147491198" r:id="rId6"/>
    <p:sldLayoutId id="2147491199" r:id="rId7"/>
    <p:sldLayoutId id="2147491200" r:id="rId8"/>
    <p:sldLayoutId id="2147491201" r:id="rId9"/>
    <p:sldLayoutId id="2147491202" r:id="rId10"/>
    <p:sldLayoutId id="2147491203" r:id="rId11"/>
    <p:sldLayoutId id="2147491204" r:id="rId12"/>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9901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defRPr>
                <a:solidFill>
                  <a:srgbClr val="000000"/>
                </a:solidFill>
                <a:latin typeface="Arial" panose="020B0604020202020204" pitchFamily="34" charset="0"/>
                <a:cs typeface="+mn-cs"/>
              </a:defRPr>
            </a:lvl1pPr>
          </a:lstStyle>
          <a:p>
            <a:pPr>
              <a:defRPr/>
            </a:pPr>
            <a:fld id="{526F347F-7528-4112-9CAF-97BF0FABD374}" type="datetime1">
              <a:rPr lang="en-US" smtClean="0"/>
              <a:pPr>
                <a:defRPr/>
              </a:pPr>
              <a:t>8/20/2015</a:t>
            </a:fld>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a:solidFill>
                  <a:srgbClr val="000000"/>
                </a:solidFill>
              </a:defRPr>
            </a:lvl1pPr>
          </a:lstStyle>
          <a:p>
            <a:pPr>
              <a:defRPr/>
            </a:pPr>
            <a:endParaRPr lang="en-US" alt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a:solidFill>
                  <a:srgbClr val="000000"/>
                </a:solidFill>
                <a:latin typeface="Arial" panose="020B0604020202020204" pitchFamily="34" charset="0"/>
                <a:cs typeface="Arial" panose="020B0604020202020204" pitchFamily="34" charset="0"/>
              </a:defRPr>
            </a:lvl1pPr>
          </a:lstStyle>
          <a:p>
            <a:pPr>
              <a:defRPr/>
            </a:pPr>
            <a:fld id="{CB179A31-247C-41D8-8240-059945926C84}"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91158" r:id="rId1"/>
    <p:sldLayoutId id="2147491159" r:id="rId2"/>
    <p:sldLayoutId id="2147491160" r:id="rId3"/>
    <p:sldLayoutId id="2147491161" r:id="rId4"/>
    <p:sldLayoutId id="2147491162" r:id="rId5"/>
    <p:sldLayoutId id="2147491163" r:id="rId6"/>
    <p:sldLayoutId id="2147491164" r:id="rId7"/>
    <p:sldLayoutId id="2147491165" r:id="rId8"/>
    <p:sldLayoutId id="2147491166" r:id="rId9"/>
    <p:sldLayoutId id="2147491167" r:id="rId10"/>
    <p:sldLayoutId id="2147491168" r:id="rId11"/>
    <p:sldLayoutId id="2147491169" r:id="rId12"/>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urenergypolicy.org/a-national-energy-program-the-apollo-program-of-our-time/" TargetMode="External"/><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gif"/><Relationship Id="rId1" Type="http://schemas.openxmlformats.org/officeDocument/2006/relationships/slideLayout" Target="../slideLayouts/slideLayout26.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30.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hyperlink" Target="mailto:larryklaus1@gmail.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1.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5"/>
          <p:cNvSpPr>
            <a:spLocks noGrp="1" noChangeArrowheads="1"/>
          </p:cNvSpPr>
          <p:nvPr>
            <p:ph type="ctrTitle"/>
          </p:nvPr>
        </p:nvSpPr>
        <p:spPr>
          <a:xfrm>
            <a:off x="533400" y="0"/>
            <a:ext cx="7924800" cy="3276600"/>
          </a:xfrm>
          <a:ln w="6350"/>
        </p:spPr>
        <p:txBody>
          <a:bodyPr anchor="ctr"/>
          <a:lstStyle/>
          <a:p>
            <a:pPr eaLnBrk="1" hangingPunct="1"/>
            <a:r>
              <a:rPr lang="en-US" altLang="en-US" sz="2400" b="1" dirty="0" smtClean="0">
                <a:latin typeface="Century" pitchFamily="18" charset="0"/>
              </a:rPr>
              <a:t/>
            </a:r>
            <a:br>
              <a:rPr lang="en-US" altLang="en-US" sz="2400" b="1" dirty="0" smtClean="0">
                <a:latin typeface="Century" pitchFamily="18" charset="0"/>
              </a:rPr>
            </a:br>
            <a:r>
              <a:rPr lang="en-US" altLang="en-US" sz="2400" b="1" dirty="0" smtClean="0">
                <a:latin typeface="Century" pitchFamily="18" charset="0"/>
              </a:rPr>
              <a:t/>
            </a:r>
            <a:br>
              <a:rPr lang="en-US" altLang="en-US" sz="2400" b="1" dirty="0" smtClean="0">
                <a:latin typeface="Century" pitchFamily="18" charset="0"/>
              </a:rPr>
            </a:br>
            <a:r>
              <a:rPr lang="en-US" altLang="en-US" sz="2400" b="1" dirty="0" smtClean="0">
                <a:latin typeface="Century" pitchFamily="18" charset="0"/>
              </a:rPr>
              <a:t/>
            </a:r>
            <a:br>
              <a:rPr lang="en-US" altLang="en-US" sz="2400" b="1" dirty="0" smtClean="0">
                <a:latin typeface="Century" pitchFamily="18" charset="0"/>
              </a:rPr>
            </a:br>
            <a:r>
              <a:rPr lang="en-US" altLang="en-US" sz="2400" b="1" dirty="0" smtClean="0">
                <a:latin typeface="Century" pitchFamily="18" charset="0"/>
              </a:rPr>
              <a:t>A National Energy Program </a:t>
            </a:r>
            <a:r>
              <a:rPr lang="en-US" altLang="en-US" sz="2400" b="1" dirty="0" smtClean="0">
                <a:latin typeface="Calibri" pitchFamily="34" charset="0"/>
              </a:rPr>
              <a:t/>
            </a:r>
            <a:br>
              <a:rPr lang="en-US" altLang="en-US" sz="2400" b="1" dirty="0" smtClean="0">
                <a:latin typeface="Calibri" pitchFamily="34" charset="0"/>
              </a:rPr>
            </a:br>
            <a:r>
              <a:rPr lang="en-US" altLang="en-US" sz="2000" b="1" dirty="0" smtClean="0">
                <a:solidFill>
                  <a:srgbClr val="FF0000"/>
                </a:solidFill>
              </a:rPr>
              <a:t>Treating Energy as a Matter of National Security to Avoid Chaos</a:t>
            </a:r>
            <a:br>
              <a:rPr lang="en-US" altLang="en-US" sz="2000" b="1" dirty="0" smtClean="0">
                <a:solidFill>
                  <a:srgbClr val="FF0000"/>
                </a:solidFill>
              </a:rPr>
            </a:br>
            <a:r>
              <a:rPr lang="en-US" altLang="en-US" sz="1600" b="1" dirty="0" smtClean="0">
                <a:solidFill>
                  <a:srgbClr val="FF0000"/>
                </a:solidFill>
              </a:rPr>
              <a:t/>
            </a:r>
            <a:br>
              <a:rPr lang="en-US" altLang="en-US" sz="1600" b="1" dirty="0" smtClean="0">
                <a:solidFill>
                  <a:srgbClr val="FF0000"/>
                </a:solidFill>
              </a:rPr>
            </a:br>
            <a:r>
              <a:rPr lang="en-US" altLang="en-US" sz="1600" b="1" dirty="0" smtClean="0"/>
              <a:t>Overview of NEP white paper</a:t>
            </a:r>
            <a:br>
              <a:rPr lang="en-US" altLang="en-US" sz="1600" b="1" dirty="0" smtClean="0"/>
            </a:br>
            <a:r>
              <a:rPr lang="en-US" sz="1400" u="sng" dirty="0" smtClean="0">
                <a:hlinkClick r:id="rId3"/>
              </a:rPr>
              <a:t>http://www.ourenergypolicy.org/a-national-energy-program-the-apollo-program-of-our-time/</a:t>
            </a:r>
            <a:r>
              <a:rPr lang="en-US" sz="1400" dirty="0" smtClean="0"/>
              <a:t> </a:t>
            </a:r>
            <a:r>
              <a:rPr lang="en-US" altLang="en-US" sz="1400" b="1" dirty="0" smtClean="0"/>
              <a:t/>
            </a:r>
            <a:br>
              <a:rPr lang="en-US" altLang="en-US" sz="1400" b="1" dirty="0" smtClean="0"/>
            </a:br>
            <a:r>
              <a:rPr lang="en-US" altLang="en-US" sz="1600" b="1" dirty="0" smtClean="0"/>
              <a:t/>
            </a:r>
            <a:br>
              <a:rPr lang="en-US" altLang="en-US" sz="1600" b="1" dirty="0" smtClean="0"/>
            </a:br>
            <a:r>
              <a:rPr lang="en-US" altLang="en-US" sz="1200" dirty="0" smtClean="0"/>
              <a:t/>
            </a:r>
            <a:br>
              <a:rPr lang="en-US" altLang="en-US" sz="1200" dirty="0" smtClean="0"/>
            </a:br>
            <a:r>
              <a:rPr lang="en-US" altLang="en-US" sz="1400" b="1" dirty="0" smtClean="0"/>
              <a:t>Presentation at: </a:t>
            </a:r>
            <a:br>
              <a:rPr lang="en-US" altLang="en-US" sz="1400" b="1" dirty="0" smtClean="0"/>
            </a:br>
            <a:r>
              <a:rPr lang="en-US" altLang="en-US" sz="1400" b="1" dirty="0" smtClean="0"/>
              <a:t>  </a:t>
            </a:r>
            <a:r>
              <a:rPr lang="en-US" altLang="en-US" sz="1600" b="1" dirty="0" smtClean="0"/>
              <a:t/>
            </a:r>
            <a:br>
              <a:rPr lang="en-US" altLang="en-US" sz="1600" b="1" dirty="0" smtClean="0"/>
            </a:br>
            <a:r>
              <a:rPr lang="en-US" altLang="en-US" sz="2000" b="1" dirty="0" smtClean="0"/>
              <a:t>   </a:t>
            </a:r>
            <a:r>
              <a:rPr lang="en-US" altLang="en-US" sz="2400" b="1" dirty="0" smtClean="0"/>
              <a:t>The UN Foundation</a:t>
            </a:r>
            <a:br>
              <a:rPr lang="en-US" altLang="en-US" sz="2400" b="1" dirty="0" smtClean="0"/>
            </a:br>
            <a:r>
              <a:rPr lang="en-US" altLang="en-US" sz="2400" b="1" dirty="0" smtClean="0"/>
              <a:t> </a:t>
            </a:r>
            <a:r>
              <a:rPr lang="en-US" altLang="en-US" sz="1600" b="1" dirty="0" smtClean="0"/>
              <a:t/>
            </a:r>
            <a:br>
              <a:rPr lang="en-US" altLang="en-US" sz="1600" b="1" dirty="0" smtClean="0"/>
            </a:br>
            <a:r>
              <a:rPr lang="en-US" altLang="en-US" sz="1600" b="1" dirty="0" smtClean="0"/>
              <a:t>August  12, 2015</a:t>
            </a:r>
            <a:r>
              <a:rPr lang="en-US" altLang="en-US" sz="1400" dirty="0" smtClean="0"/>
              <a:t/>
            </a:r>
            <a:br>
              <a:rPr lang="en-US" altLang="en-US" sz="1400" dirty="0" smtClean="0"/>
            </a:br>
            <a:r>
              <a:rPr lang="en-US" altLang="en-US" sz="1400" dirty="0" smtClean="0"/>
              <a:t/>
            </a:r>
            <a:br>
              <a:rPr lang="en-US" altLang="en-US" sz="1400" dirty="0" smtClean="0"/>
            </a:br>
            <a:r>
              <a:rPr lang="en-US" altLang="en-US" sz="1400" b="1" dirty="0" smtClean="0"/>
              <a:t>Presented by:</a:t>
            </a:r>
            <a:br>
              <a:rPr lang="en-US" altLang="en-US" sz="1400" b="1" dirty="0" smtClean="0"/>
            </a:br>
            <a:r>
              <a:rPr lang="en-US" altLang="en-US" sz="1800" b="1" dirty="0" smtClean="0"/>
              <a:t>Lawrence Klaus</a:t>
            </a:r>
          </a:p>
        </p:txBody>
      </p:sp>
      <p:sp>
        <p:nvSpPr>
          <p:cNvPr id="356355" name="Rectangle 6"/>
          <p:cNvSpPr>
            <a:spLocks noGrp="1" noChangeArrowheads="1"/>
          </p:cNvSpPr>
          <p:nvPr>
            <p:ph type="subTitle" idx="1"/>
          </p:nvPr>
        </p:nvSpPr>
        <p:spPr>
          <a:xfrm>
            <a:off x="1371600" y="5029200"/>
            <a:ext cx="5105400" cy="1219200"/>
          </a:xfrm>
        </p:spPr>
        <p:txBody>
          <a:bodyPr/>
          <a:lstStyle/>
          <a:p>
            <a:pPr algn="l" eaLnBrk="1" hangingPunct="1"/>
            <a:endParaRPr lang="en-US" altLang="en-US" sz="1400" dirty="0" smtClean="0"/>
          </a:p>
          <a:p>
            <a:pPr eaLnBrk="1" hangingPunct="1">
              <a:buFontTx/>
              <a:buChar char="-"/>
            </a:pPr>
            <a:endParaRPr lang="en-US" altLang="en-US" sz="1200" dirty="0" smtClean="0"/>
          </a:p>
          <a:p>
            <a:pPr eaLnBrk="1" hangingPunct="1">
              <a:buFontTx/>
              <a:buChar char="-"/>
            </a:pPr>
            <a:endParaRPr lang="en-US" altLang="en-US" sz="1200" dirty="0" smtClean="0"/>
          </a:p>
          <a:p>
            <a:pPr eaLnBrk="1" hangingPunct="1"/>
            <a:endParaRPr lang="en-US" altLang="en-US" sz="1600" dirty="0" smtClean="0"/>
          </a:p>
          <a:p>
            <a:pPr algn="l" eaLnBrk="1" hangingPunct="1"/>
            <a:endParaRPr lang="en-US" altLang="en-US" sz="2800" dirty="0" smtClean="0">
              <a:latin typeface="Times New Roman" pitchFamily="18" charset="0"/>
            </a:endParaRPr>
          </a:p>
        </p:txBody>
      </p:sp>
      <p:pic>
        <p:nvPicPr>
          <p:cNvPr id="356357" name="Picture 17" descr="ANd9GcQz2z5c5bO8FKQXHHHeAU-ggHopvtQMxzRGP1CY6rRFm9w8U_QO"/>
          <p:cNvPicPr>
            <a:picLocks noChangeAspect="1" noChangeArrowheads="1"/>
          </p:cNvPicPr>
          <p:nvPr/>
        </p:nvPicPr>
        <p:blipFill>
          <a:blip r:embed="rId4" cstate="print">
            <a:lum contrast="18000"/>
          </a:blip>
          <a:srcRect/>
          <a:stretch>
            <a:fillRect/>
          </a:stretch>
        </p:blipFill>
        <p:spPr bwMode="auto">
          <a:xfrm>
            <a:off x="152400" y="1905000"/>
            <a:ext cx="2872878" cy="1828800"/>
          </a:xfrm>
          <a:prstGeom prst="rect">
            <a:avLst/>
          </a:prstGeom>
          <a:noFill/>
          <a:ln w="9525">
            <a:noFill/>
            <a:miter lim="800000"/>
            <a:headEnd/>
            <a:tailEnd/>
          </a:ln>
        </p:spPr>
      </p:pic>
      <p:pic>
        <p:nvPicPr>
          <p:cNvPr id="356359" name="Picture 20"/>
          <p:cNvPicPr>
            <a:picLocks noChangeAspect="1" noChangeArrowheads="1"/>
          </p:cNvPicPr>
          <p:nvPr/>
        </p:nvPicPr>
        <p:blipFill>
          <a:blip r:embed="rId5" cstate="print">
            <a:lum contrast="40000"/>
          </a:blip>
          <a:srcRect/>
          <a:stretch>
            <a:fillRect/>
          </a:stretch>
        </p:blipFill>
        <p:spPr bwMode="auto">
          <a:xfrm>
            <a:off x="1143000" y="4267200"/>
            <a:ext cx="3198813" cy="2000300"/>
          </a:xfrm>
          <a:prstGeom prst="rect">
            <a:avLst/>
          </a:prstGeom>
          <a:noFill/>
          <a:ln w="9525">
            <a:noFill/>
            <a:miter lim="800000"/>
            <a:headEnd/>
            <a:tailEnd/>
          </a:ln>
        </p:spPr>
      </p:pic>
      <p:pic>
        <p:nvPicPr>
          <p:cNvPr id="9" name="Picture 8" descr="http://www.digitaljournal.com/img/8/4/3/0/8/3/i/1/6/0/o/air-4-Highway_80-Berkely_Calif.JPG"/>
          <p:cNvPicPr/>
          <p:nvPr/>
        </p:nvPicPr>
        <p:blipFill>
          <a:blip r:embed="rId6" cstate="print"/>
          <a:srcRect/>
          <a:stretch>
            <a:fillRect/>
          </a:stretch>
        </p:blipFill>
        <p:spPr bwMode="auto">
          <a:xfrm>
            <a:off x="5029200" y="4267200"/>
            <a:ext cx="2819400" cy="1948081"/>
          </a:xfrm>
          <a:prstGeom prst="rect">
            <a:avLst/>
          </a:prstGeom>
          <a:noFill/>
          <a:ln w="9525">
            <a:noFill/>
            <a:miter lim="800000"/>
            <a:headEnd/>
            <a:tailEnd/>
          </a:ln>
        </p:spPr>
      </p:pic>
      <p:pic>
        <p:nvPicPr>
          <p:cNvPr id="10" name="Picture 9" descr="http://www.kenyaforum.net/wp-content/uploads/2014/09/powergrid1.jpg"/>
          <p:cNvPicPr/>
          <p:nvPr/>
        </p:nvPicPr>
        <p:blipFill>
          <a:blip r:embed="rId7" cstate="print"/>
          <a:srcRect/>
          <a:stretch>
            <a:fillRect/>
          </a:stretch>
        </p:blipFill>
        <p:spPr bwMode="auto">
          <a:xfrm>
            <a:off x="6248400" y="1828800"/>
            <a:ext cx="2667000" cy="1828800"/>
          </a:xfrm>
          <a:prstGeom prst="rect">
            <a:avLst/>
          </a:prstGeom>
          <a:noFill/>
          <a:ln w="9525">
            <a:noFill/>
            <a:miter lim="800000"/>
            <a:headEnd/>
            <a:tailEnd/>
          </a:ln>
        </p:spPr>
      </p:pic>
      <p:sp>
        <p:nvSpPr>
          <p:cNvPr id="8" name="TextBox 7"/>
          <p:cNvSpPr txBox="1"/>
          <p:nvPr/>
        </p:nvSpPr>
        <p:spPr>
          <a:xfrm>
            <a:off x="3276600" y="6400801"/>
            <a:ext cx="2089263" cy="307777"/>
          </a:xfrm>
          <a:prstGeom prst="rect">
            <a:avLst/>
          </a:prstGeom>
          <a:noFill/>
        </p:spPr>
        <p:txBody>
          <a:bodyPr wrap="square" rtlCol="0">
            <a:spAutoFit/>
          </a:bodyPr>
          <a:lstStyle/>
          <a:p>
            <a:r>
              <a:rPr lang="en-US" b="1" dirty="0" smtClean="0"/>
              <a:t>Revision 5: 08/19/15</a:t>
            </a: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152400"/>
            <a:ext cx="8382000" cy="533400"/>
          </a:xfrm>
        </p:spPr>
        <p:txBody>
          <a:bodyPr>
            <a:normAutofit fontScale="90000"/>
          </a:bodyPr>
          <a:lstStyle/>
          <a:p>
            <a:r>
              <a:rPr lang="en-US" altLang="en-US" sz="2200" b="1" dirty="0" smtClean="0">
                <a:latin typeface="Arial" pitchFamily="34" charset="0"/>
                <a:cs typeface="Arial" pitchFamily="34" charset="0"/>
              </a:rPr>
              <a:t> Power Shifts to Energy Producers With Different Interests</a:t>
            </a:r>
            <a:r>
              <a:rPr lang="en-US" altLang="en-US" sz="1800" b="1" dirty="0" smtClean="0">
                <a:solidFill>
                  <a:srgbClr val="FF0000"/>
                </a:solidFill>
                <a:latin typeface="Arial" pitchFamily="34" charset="0"/>
                <a:cs typeface="Arial" pitchFamily="34" charset="0"/>
              </a:rPr>
              <a:t/>
            </a:r>
            <a:br>
              <a:rPr lang="en-US" altLang="en-US" sz="1800" b="1" dirty="0" smtClean="0">
                <a:solidFill>
                  <a:srgbClr val="FF0000"/>
                </a:solidFill>
                <a:latin typeface="Arial" pitchFamily="34" charset="0"/>
                <a:cs typeface="Arial" pitchFamily="34" charset="0"/>
              </a:rPr>
            </a:br>
            <a:r>
              <a:rPr lang="en-US" altLang="en-US" sz="1800" b="1" dirty="0" smtClean="0">
                <a:solidFill>
                  <a:srgbClr val="FF0000"/>
                </a:solidFill>
                <a:latin typeface="Arial" pitchFamily="34" charset="0"/>
                <a:cs typeface="Arial" pitchFamily="34" charset="0"/>
              </a:rPr>
              <a:t>Europeans invading Russia have frozen in the dark</a:t>
            </a:r>
            <a:endParaRPr lang="en-US" sz="1800" dirty="0">
              <a:solidFill>
                <a:srgbClr val="FF0000"/>
              </a:solidFill>
              <a:latin typeface="Arial" pitchFamily="34" charset="0"/>
              <a:cs typeface="Arial" pitchFamily="34" charset="0"/>
            </a:endParaRPr>
          </a:p>
        </p:txBody>
      </p:sp>
      <p:sp>
        <p:nvSpPr>
          <p:cNvPr id="5" name="Content Placeholder 4"/>
          <p:cNvSpPr>
            <a:spLocks noGrp="1"/>
          </p:cNvSpPr>
          <p:nvPr>
            <p:ph idx="1"/>
          </p:nvPr>
        </p:nvSpPr>
        <p:spPr>
          <a:xfrm>
            <a:off x="152400" y="838200"/>
            <a:ext cx="8610600" cy="2209801"/>
          </a:xfrm>
        </p:spPr>
        <p:txBody>
          <a:bodyPr>
            <a:normAutofit/>
          </a:bodyPr>
          <a:lstStyle/>
          <a:p>
            <a:pPr>
              <a:lnSpc>
                <a:spcPct val="80000"/>
              </a:lnSpc>
            </a:pPr>
            <a:r>
              <a:rPr lang="en-US" sz="1600" b="1" dirty="0" smtClean="0">
                <a:latin typeface="Arial" pitchFamily="34" charset="0"/>
                <a:cs typeface="Arial" pitchFamily="34" charset="0"/>
              </a:rPr>
              <a:t>E.U. imports about 30% of its crude oil, gas and hard coal from Russia  </a:t>
            </a:r>
            <a:r>
              <a:rPr lang="en-US" sz="1200" dirty="0" smtClean="0">
                <a:latin typeface="Arial" pitchFamily="34" charset="0"/>
                <a:cs typeface="Arial" pitchFamily="34" charset="0"/>
              </a:rPr>
              <a:t>-  Eurostat</a:t>
            </a:r>
            <a:endParaRPr lang="en-US" sz="1200" b="1" dirty="0" smtClean="0">
              <a:latin typeface="Arial" pitchFamily="34" charset="0"/>
              <a:cs typeface="Arial" pitchFamily="34" charset="0"/>
            </a:endParaRPr>
          </a:p>
          <a:p>
            <a:pPr lvl="1">
              <a:lnSpc>
                <a:spcPct val="80000"/>
              </a:lnSpc>
            </a:pPr>
            <a:r>
              <a:rPr lang="en-US" sz="1400" b="1" dirty="0" smtClean="0">
                <a:latin typeface="Arial" pitchFamily="34" charset="0"/>
                <a:cs typeface="Arial" pitchFamily="34" charset="0"/>
              </a:rPr>
              <a:t>Countries closer to Russia’s border import energy at a much higher rates</a:t>
            </a:r>
          </a:p>
          <a:p>
            <a:pPr lvl="1">
              <a:lnSpc>
                <a:spcPct val="80000"/>
              </a:lnSpc>
            </a:pPr>
            <a:r>
              <a:rPr lang="en-US" sz="1400" b="1" dirty="0" smtClean="0">
                <a:latin typeface="Arial" pitchFamily="34" charset="0"/>
                <a:cs typeface="Arial" pitchFamily="34" charset="0"/>
              </a:rPr>
              <a:t>Lifting ban on U.S. oil exports doesn’t help Eastern European countries decrease reliance without building pipelines from ports to refineries </a:t>
            </a:r>
            <a:r>
              <a:rPr lang="en-US" sz="1400" dirty="0" smtClean="0">
                <a:latin typeface="Arial" pitchFamily="34" charset="0"/>
                <a:cs typeface="Arial" pitchFamily="34" charset="0"/>
              </a:rPr>
              <a:t> </a:t>
            </a:r>
            <a:r>
              <a:rPr lang="en-US" sz="1200" dirty="0" smtClean="0">
                <a:latin typeface="Arial" pitchFamily="34" charset="0"/>
                <a:cs typeface="Arial" pitchFamily="34" charset="0"/>
              </a:rPr>
              <a:t>-  Reuters</a:t>
            </a:r>
          </a:p>
          <a:p>
            <a:pPr lvl="1">
              <a:lnSpc>
                <a:spcPct val="80000"/>
              </a:lnSpc>
            </a:pPr>
            <a:r>
              <a:rPr lang="en-US" altLang="en-US" sz="1400" b="1" dirty="0" smtClean="0">
                <a:latin typeface="Arial" pitchFamily="34" charset="0"/>
                <a:cs typeface="Arial" pitchFamily="34" charset="0"/>
              </a:rPr>
              <a:t>Russia’s strategy of buying up European oil refineries could compromise the bloc’s energy security [and ours]   </a:t>
            </a:r>
            <a:r>
              <a:rPr lang="en-US" sz="1200" dirty="0" smtClean="0">
                <a:latin typeface="Arial" pitchFamily="34" charset="0"/>
                <a:cs typeface="Arial" pitchFamily="34" charset="0"/>
              </a:rPr>
              <a:t>-  EurActiv.com</a:t>
            </a:r>
          </a:p>
          <a:p>
            <a:pPr lvl="1">
              <a:lnSpc>
                <a:spcPct val="80000"/>
              </a:lnSpc>
            </a:pPr>
            <a:r>
              <a:rPr lang="en-US" sz="1400" b="1" dirty="0" smtClean="0"/>
              <a:t>Mismatch between requirements of the world’s consumers and refineries’ capabilities</a:t>
            </a:r>
          </a:p>
          <a:p>
            <a:pPr lvl="1">
              <a:lnSpc>
                <a:spcPct val="80000"/>
              </a:lnSpc>
            </a:pPr>
            <a:r>
              <a:rPr lang="en-US" sz="1400" b="1" dirty="0" smtClean="0">
                <a:latin typeface="Arial" pitchFamily="34" charset="0"/>
                <a:cs typeface="Arial" pitchFamily="34" charset="0"/>
              </a:rPr>
              <a:t>US sends diesel to Europe. Europe sends gasoline to US </a:t>
            </a:r>
            <a:r>
              <a:rPr lang="en-US" sz="1200" b="1" dirty="0" smtClean="0">
                <a:latin typeface="Arial" pitchFamily="34" charset="0"/>
                <a:cs typeface="Arial" pitchFamily="34" charset="0"/>
              </a:rPr>
              <a:t>-   </a:t>
            </a:r>
            <a:r>
              <a:rPr lang="en-US" sz="1200" dirty="0" smtClean="0">
                <a:latin typeface="Arial" pitchFamily="34" charset="0"/>
                <a:cs typeface="Arial" pitchFamily="34" charset="0"/>
              </a:rPr>
              <a:t>Global Refining Capacity, The Oil Drum</a:t>
            </a:r>
            <a:endParaRPr lang="en-US" sz="1200" b="1" dirty="0" smtClean="0">
              <a:latin typeface="Arial" pitchFamily="34" charset="0"/>
              <a:cs typeface="Arial" pitchFamily="34" charset="0"/>
            </a:endParaRPr>
          </a:p>
          <a:p>
            <a:pPr lvl="1">
              <a:lnSpc>
                <a:spcPct val="80000"/>
              </a:lnSpc>
              <a:buNone/>
            </a:pPr>
            <a:r>
              <a:rPr lang="en-US" sz="1200" b="1" dirty="0" smtClean="0">
                <a:latin typeface="Arial" pitchFamily="34" charset="0"/>
                <a:cs typeface="Arial" pitchFamily="34" charset="0"/>
              </a:rPr>
              <a:t>	</a:t>
            </a:r>
          </a:p>
          <a:p>
            <a:pPr>
              <a:buNone/>
            </a:pPr>
            <a:endParaRPr lang="en-US" dirty="0"/>
          </a:p>
        </p:txBody>
      </p:sp>
      <p:sp>
        <p:nvSpPr>
          <p:cNvPr id="9" name="TextBox 8"/>
          <p:cNvSpPr txBox="1"/>
          <p:nvPr/>
        </p:nvSpPr>
        <p:spPr>
          <a:xfrm>
            <a:off x="3505200" y="6553200"/>
            <a:ext cx="1480131" cy="369332"/>
          </a:xfrm>
          <a:prstGeom prst="rect">
            <a:avLst/>
          </a:prstGeom>
          <a:noFill/>
        </p:spPr>
        <p:txBody>
          <a:bodyPr wrap="square" rtlCol="0">
            <a:spAutoFit/>
          </a:bodyPr>
          <a:lstStyle/>
          <a:p>
            <a:endParaRPr lang="en-US" dirty="0"/>
          </a:p>
        </p:txBody>
      </p:sp>
      <p:pic>
        <p:nvPicPr>
          <p:cNvPr id="12" name="Picture 11" descr="Graphic: Gas supplied by Russia CLICK TO ENLARGE"/>
          <p:cNvPicPr/>
          <p:nvPr/>
        </p:nvPicPr>
        <p:blipFill>
          <a:blip r:embed="rId2" cstate="print"/>
          <a:srcRect l="34615" r="12821"/>
          <a:stretch>
            <a:fillRect/>
          </a:stretch>
        </p:blipFill>
        <p:spPr bwMode="auto">
          <a:xfrm>
            <a:off x="838200" y="3048000"/>
            <a:ext cx="3276600" cy="3352800"/>
          </a:xfrm>
          <a:prstGeom prst="rect">
            <a:avLst/>
          </a:prstGeom>
          <a:noFill/>
          <a:ln w="9525">
            <a:noFill/>
            <a:miter lim="800000"/>
            <a:headEnd/>
            <a:tailEnd/>
          </a:ln>
        </p:spPr>
      </p:pic>
      <p:pic>
        <p:nvPicPr>
          <p:cNvPr id="13" name="Picture 7"/>
          <p:cNvPicPr>
            <a:picLocks noChangeAspect="1" noChangeArrowheads="1"/>
          </p:cNvPicPr>
          <p:nvPr/>
        </p:nvPicPr>
        <p:blipFill>
          <a:blip r:embed="rId3" cstate="print"/>
          <a:srcRect r="6125"/>
          <a:stretch>
            <a:fillRect/>
          </a:stretch>
        </p:blipFill>
        <p:spPr bwMode="auto">
          <a:xfrm>
            <a:off x="4800600" y="3200400"/>
            <a:ext cx="3881575" cy="3152813"/>
          </a:xfrm>
          <a:prstGeom prst="rect">
            <a:avLst/>
          </a:prstGeom>
          <a:noFill/>
          <a:ln w="9525">
            <a:noFill/>
            <a:miter lim="800000"/>
            <a:headEnd/>
            <a:tailEnd/>
          </a:ln>
        </p:spPr>
      </p:pic>
      <p:sp>
        <p:nvSpPr>
          <p:cNvPr id="14" name="TextBox 13"/>
          <p:cNvSpPr txBox="1"/>
          <p:nvPr/>
        </p:nvSpPr>
        <p:spPr>
          <a:xfrm>
            <a:off x="762000" y="2667000"/>
            <a:ext cx="3653564" cy="707886"/>
          </a:xfrm>
          <a:prstGeom prst="rect">
            <a:avLst/>
          </a:prstGeom>
          <a:noFill/>
        </p:spPr>
        <p:txBody>
          <a:bodyPr wrap="square" rtlCol="0">
            <a:spAutoFit/>
          </a:bodyPr>
          <a:lstStyle/>
          <a:p>
            <a:pPr algn="ctr"/>
            <a:r>
              <a:rPr lang="en-US" sz="1400" b="1" dirty="0" smtClean="0">
                <a:latin typeface="Arial" pitchFamily="34" charset="0"/>
                <a:cs typeface="Arial" pitchFamily="34" charset="0"/>
              </a:rPr>
              <a:t>Gas supplied by Russia</a:t>
            </a:r>
          </a:p>
          <a:p>
            <a:pPr algn="ctr"/>
            <a:r>
              <a:rPr lang="en-US" sz="1200" dirty="0" smtClean="0">
                <a:latin typeface="Arial" pitchFamily="34" charset="0"/>
                <a:cs typeface="Arial" pitchFamily="34" charset="0"/>
              </a:rPr>
              <a:t>Percent of total 2012 Source: Eurogas</a:t>
            </a:r>
          </a:p>
          <a:p>
            <a:endParaRPr lang="en-US" dirty="0"/>
          </a:p>
        </p:txBody>
      </p:sp>
      <p:sp>
        <p:nvSpPr>
          <p:cNvPr id="17" name="TextBox 16"/>
          <p:cNvSpPr txBox="1"/>
          <p:nvPr/>
        </p:nvSpPr>
        <p:spPr>
          <a:xfrm>
            <a:off x="4648200" y="2667000"/>
            <a:ext cx="4114800" cy="738664"/>
          </a:xfrm>
          <a:prstGeom prst="rect">
            <a:avLst/>
          </a:prstGeom>
          <a:noFill/>
        </p:spPr>
        <p:txBody>
          <a:bodyPr wrap="square" rtlCol="0">
            <a:spAutoFit/>
          </a:bodyPr>
          <a:lstStyle/>
          <a:p>
            <a:pPr algn="ctr"/>
            <a:r>
              <a:rPr lang="en-US" sz="1400" b="1" dirty="0" smtClean="0">
                <a:solidFill>
                  <a:srgbClr val="FF0000"/>
                </a:solidFill>
                <a:latin typeface="Arial" pitchFamily="34" charset="0"/>
                <a:cs typeface="Arial" pitchFamily="34" charset="0"/>
              </a:rPr>
              <a:t>   Some European nations import 80-90% </a:t>
            </a:r>
          </a:p>
          <a:p>
            <a:pPr algn="ctr"/>
            <a:r>
              <a:rPr lang="en-US" sz="1400" b="1" dirty="0" smtClean="0">
                <a:solidFill>
                  <a:srgbClr val="FF0000"/>
                </a:solidFill>
                <a:latin typeface="Arial" pitchFamily="34" charset="0"/>
                <a:cs typeface="Arial" pitchFamily="34" charset="0"/>
              </a:rPr>
              <a:t>of their energy needs from Russia</a:t>
            </a:r>
          </a:p>
          <a:p>
            <a:endParaRPr lang="en-US" dirty="0"/>
          </a:p>
        </p:txBody>
      </p:sp>
      <p:sp>
        <p:nvSpPr>
          <p:cNvPr id="10" name="Slide Number Placeholder 9"/>
          <p:cNvSpPr>
            <a:spLocks noGrp="1"/>
          </p:cNvSpPr>
          <p:nvPr>
            <p:ph type="sldNum" sz="quarter" idx="12"/>
          </p:nvPr>
        </p:nvSpPr>
        <p:spPr>
          <a:xfrm>
            <a:off x="6934200" y="6245225"/>
            <a:ext cx="1981200" cy="476250"/>
          </a:xfrm>
        </p:spPr>
        <p:txBody>
          <a:bodyPr/>
          <a:lstStyle/>
          <a:p>
            <a:pPr>
              <a:defRPr/>
            </a:pPr>
            <a:fld id="{E4BBEE0E-A289-4E3E-A644-CA5F8A1D8AE5}" type="slidenum">
              <a:rPr lang="en-US" altLang="en-US" smtClean="0"/>
              <a:pPr>
                <a:defRPr/>
              </a:pPr>
              <a:t>10</a:t>
            </a:fld>
            <a:endParaRPr lang="en-US" altLang="en-US" dirty="0"/>
          </a:p>
        </p:txBody>
      </p:sp>
      <p:cxnSp>
        <p:nvCxnSpPr>
          <p:cNvPr id="16" name="Straight Arrow Connector 15"/>
          <p:cNvCxnSpPr/>
          <p:nvPr/>
        </p:nvCxnSpPr>
        <p:spPr bwMode="auto">
          <a:xfrm>
            <a:off x="1524000" y="2362200"/>
            <a:ext cx="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1295401"/>
          </a:xfrm>
        </p:spPr>
        <p:txBody>
          <a:bodyPr/>
          <a:lstStyle/>
          <a:p>
            <a:endParaRPr lang="en-US" sz="1800" b="1" dirty="0" smtClean="0">
              <a:latin typeface="Arial" pitchFamily="34" charset="0"/>
              <a:cs typeface="Arial" pitchFamily="34" charset="0"/>
            </a:endParaRPr>
          </a:p>
          <a:p>
            <a:r>
              <a:rPr lang="en-US" sz="1800" b="1" dirty="0" smtClean="0">
                <a:latin typeface="Arial" pitchFamily="34" charset="0"/>
                <a:cs typeface="Arial" pitchFamily="34" charset="0"/>
              </a:rPr>
              <a:t>Greece and Russia sign MOU extending planned Turk Stream pipeline to Europe through Greece, with financing from Russia  </a:t>
            </a:r>
            <a:r>
              <a:rPr lang="en-US" sz="1200" dirty="0" smtClean="0">
                <a:latin typeface="Arial" pitchFamily="34" charset="0"/>
                <a:cs typeface="Arial" pitchFamily="34" charset="0"/>
              </a:rPr>
              <a:t>- Bloomberg.com</a:t>
            </a:r>
          </a:p>
        </p:txBody>
      </p:sp>
      <p:sp>
        <p:nvSpPr>
          <p:cNvPr id="4" name="Title 3"/>
          <p:cNvSpPr>
            <a:spLocks noGrp="1"/>
          </p:cNvSpPr>
          <p:nvPr>
            <p:ph type="title"/>
          </p:nvPr>
        </p:nvSpPr>
        <p:spPr>
          <a:xfrm>
            <a:off x="228600" y="152400"/>
            <a:ext cx="8534400" cy="457200"/>
          </a:xfrm>
        </p:spPr>
        <p:txBody>
          <a:bodyPr>
            <a:noAutofit/>
          </a:bodyPr>
          <a:lstStyle/>
          <a:p>
            <a:r>
              <a:rPr lang="en-US" altLang="en-US" sz="2000" b="1" dirty="0" smtClean="0">
                <a:latin typeface="Arial" pitchFamily="34" charset="0"/>
                <a:cs typeface="Arial" pitchFamily="34" charset="0"/>
              </a:rPr>
              <a:t/>
            </a:r>
            <a:br>
              <a:rPr lang="en-US" altLang="en-US" sz="2000" b="1" dirty="0" smtClean="0">
                <a:latin typeface="Arial" pitchFamily="34" charset="0"/>
                <a:cs typeface="Arial" pitchFamily="34" charset="0"/>
              </a:rPr>
            </a:br>
            <a:r>
              <a:rPr lang="en-US" altLang="en-US" sz="2000" b="1" dirty="0" smtClean="0">
                <a:latin typeface="Arial" pitchFamily="34" charset="0"/>
                <a:cs typeface="Arial" pitchFamily="34" charset="0"/>
              </a:rPr>
              <a:t> Control of Pipelines Shifts Power to Nations with Different Interests </a:t>
            </a:r>
            <a:br>
              <a:rPr lang="en-US" altLang="en-US" sz="2000" b="1" dirty="0" smtClean="0">
                <a:latin typeface="Arial" pitchFamily="34" charset="0"/>
                <a:cs typeface="Arial" pitchFamily="34" charset="0"/>
              </a:rPr>
            </a:br>
            <a:r>
              <a:rPr lang="en-US" altLang="en-US" sz="1600" b="1" dirty="0" smtClean="0">
                <a:solidFill>
                  <a:srgbClr val="FF0000"/>
                </a:solidFill>
                <a:cs typeface="Arial" pitchFamily="34" charset="0"/>
              </a:rPr>
              <a:t>Russia divides to conquer  </a:t>
            </a:r>
            <a:r>
              <a:rPr lang="en-US" altLang="en-US" sz="1600" b="1" dirty="0" smtClean="0">
                <a:cs typeface="Arial" pitchFamily="34" charset="0"/>
              </a:rPr>
              <a:t/>
            </a:r>
            <a:br>
              <a:rPr lang="en-US" altLang="en-US" sz="1600" b="1" dirty="0" smtClean="0">
                <a:cs typeface="Arial" pitchFamily="34" charset="0"/>
              </a:rPr>
            </a:br>
            <a:endParaRPr lang="en-US" sz="1600" dirty="0">
              <a:cs typeface="Arial" pitchFamily="34" charset="0"/>
            </a:endParaRPr>
          </a:p>
        </p:txBody>
      </p:sp>
      <p:pic>
        <p:nvPicPr>
          <p:cNvPr id="6" name="Picture 2"/>
          <p:cNvPicPr>
            <a:picLocks noChangeAspect="1" noChangeArrowheads="1"/>
          </p:cNvPicPr>
          <p:nvPr/>
        </p:nvPicPr>
        <p:blipFill>
          <a:blip r:embed="rId2" cstate="print"/>
          <a:srcRect/>
          <a:stretch>
            <a:fillRect/>
          </a:stretch>
        </p:blipFill>
        <p:spPr bwMode="auto">
          <a:xfrm>
            <a:off x="228600" y="2133600"/>
            <a:ext cx="4333506" cy="2209800"/>
          </a:xfrm>
          <a:prstGeom prst="rect">
            <a:avLst/>
          </a:prstGeom>
          <a:noFill/>
          <a:ln w="3175">
            <a:solidFill>
              <a:schemeClr val="tx1"/>
            </a:solidFill>
            <a:miter lim="800000"/>
            <a:headEnd/>
            <a:tailEnd/>
          </a:ln>
          <a:effectLst/>
        </p:spPr>
      </p:pic>
      <p:pic>
        <p:nvPicPr>
          <p:cNvPr id="7" name="Picture 4" descr="the Turkish Stream project. Credit: Penza News."/>
          <p:cNvPicPr>
            <a:picLocks noChangeAspect="1" noChangeArrowheads="1"/>
          </p:cNvPicPr>
          <p:nvPr/>
        </p:nvPicPr>
        <p:blipFill>
          <a:blip r:embed="rId3" cstate="print"/>
          <a:srcRect/>
          <a:stretch>
            <a:fillRect/>
          </a:stretch>
        </p:blipFill>
        <p:spPr bwMode="auto">
          <a:xfrm>
            <a:off x="4800600" y="2133600"/>
            <a:ext cx="4009713" cy="2209799"/>
          </a:xfrm>
          <a:prstGeom prst="rect">
            <a:avLst/>
          </a:prstGeom>
          <a:noFill/>
          <a:ln w="3175">
            <a:solidFill>
              <a:schemeClr val="tx1"/>
            </a:solidFill>
          </a:ln>
        </p:spPr>
      </p:pic>
      <p:sp>
        <p:nvSpPr>
          <p:cNvPr id="9" name="TextBox 8"/>
          <p:cNvSpPr txBox="1"/>
          <p:nvPr/>
        </p:nvSpPr>
        <p:spPr>
          <a:xfrm>
            <a:off x="228600" y="1447800"/>
            <a:ext cx="4495800" cy="677108"/>
          </a:xfrm>
          <a:prstGeom prst="rect">
            <a:avLst/>
          </a:prstGeom>
          <a:noFill/>
        </p:spPr>
        <p:txBody>
          <a:bodyPr wrap="square" rtlCol="0">
            <a:spAutoFit/>
          </a:bodyPr>
          <a:lstStyle/>
          <a:p>
            <a:pPr algn="ctr"/>
            <a:r>
              <a:rPr lang="en-US" sz="1400" b="1" dirty="0" smtClean="0">
                <a:latin typeface="Arial" pitchFamily="34" charset="0"/>
                <a:cs typeface="Arial" pitchFamily="34" charset="0"/>
              </a:rPr>
              <a:t>South Stream and Nabucco gas pipelines</a:t>
            </a:r>
          </a:p>
          <a:p>
            <a:pPr algn="ctr"/>
            <a:r>
              <a:rPr lang="en-US" sz="1200" dirty="0" smtClean="0">
                <a:latin typeface="Arial" pitchFamily="34" charset="0"/>
                <a:cs typeface="Arial" pitchFamily="34" charset="0"/>
              </a:rPr>
              <a:t>South Stream won competition with EU and  American supported Nabucco.  EU changed the rules </a:t>
            </a:r>
            <a:endParaRPr lang="en-US" sz="1200" dirty="0">
              <a:latin typeface="Arial" pitchFamily="34" charset="0"/>
              <a:cs typeface="Arial" pitchFamily="34" charset="0"/>
            </a:endParaRPr>
          </a:p>
        </p:txBody>
      </p:sp>
      <p:sp>
        <p:nvSpPr>
          <p:cNvPr id="10" name="TextBox 9"/>
          <p:cNvSpPr txBox="1"/>
          <p:nvPr/>
        </p:nvSpPr>
        <p:spPr>
          <a:xfrm>
            <a:off x="4953000" y="1447800"/>
            <a:ext cx="3886200" cy="677108"/>
          </a:xfrm>
          <a:prstGeom prst="rect">
            <a:avLst/>
          </a:prstGeom>
          <a:noFill/>
        </p:spPr>
        <p:txBody>
          <a:bodyPr wrap="square" rtlCol="0">
            <a:spAutoFit/>
          </a:bodyPr>
          <a:lstStyle/>
          <a:p>
            <a:pPr algn="ctr"/>
            <a:r>
              <a:rPr lang="en-US" sz="1400" b="1" dirty="0" smtClean="0">
                <a:latin typeface="Arial" pitchFamily="34" charset="0"/>
                <a:cs typeface="Arial" pitchFamily="34" charset="0"/>
              </a:rPr>
              <a:t>Turk Stream to bypass Ukraine</a:t>
            </a:r>
          </a:p>
          <a:p>
            <a:pPr algn="ctr"/>
            <a:r>
              <a:rPr lang="en-US" sz="1200" dirty="0" smtClean="0">
                <a:latin typeface="Arial" pitchFamily="34" charset="0"/>
                <a:cs typeface="Arial" pitchFamily="34" charset="0"/>
              </a:rPr>
              <a:t>Russia to halt gas shipments across Ukraine to Europe when transit contract ends in 2019  -  Bloomberg.com</a:t>
            </a:r>
          </a:p>
        </p:txBody>
      </p:sp>
      <p:sp>
        <p:nvSpPr>
          <p:cNvPr id="12" name="TextBox 11"/>
          <p:cNvSpPr txBox="1"/>
          <p:nvPr/>
        </p:nvSpPr>
        <p:spPr>
          <a:xfrm>
            <a:off x="457200" y="4648200"/>
            <a:ext cx="2514600" cy="2215991"/>
          </a:xfrm>
          <a:prstGeom prst="rect">
            <a:avLst/>
          </a:prstGeom>
          <a:noFill/>
        </p:spPr>
        <p:txBody>
          <a:bodyPr wrap="square" rtlCol="0">
            <a:spAutoFit/>
          </a:bodyPr>
          <a:lstStyle/>
          <a:p>
            <a:r>
              <a:rPr lang="en-US" b="1" dirty="0" smtClean="0"/>
              <a:t>Gazprom to build new </a:t>
            </a:r>
          </a:p>
          <a:p>
            <a:r>
              <a:rPr lang="en-US" b="1" dirty="0" smtClean="0"/>
              <a:t>Nord Stream-2 gas pipeline under Baltic Sea to Germany by 2020 with E.ON (Germany’s largest utility), Shell, OMV.  </a:t>
            </a:r>
          </a:p>
          <a:p>
            <a:r>
              <a:rPr lang="en-US" b="1" dirty="0" smtClean="0"/>
              <a:t>          -</a:t>
            </a:r>
            <a:r>
              <a:rPr lang="en-US" dirty="0" smtClean="0"/>
              <a:t>  Reuters</a:t>
            </a:r>
            <a:endParaRPr lang="en-US" b="1" dirty="0" smtClean="0"/>
          </a:p>
          <a:p>
            <a:r>
              <a:rPr lang="en-US" sz="1200" dirty="0" smtClean="0"/>
              <a:t>          </a:t>
            </a:r>
          </a:p>
          <a:p>
            <a:r>
              <a:rPr lang="en-US" b="1" dirty="0" smtClean="0"/>
              <a:t>             </a:t>
            </a:r>
            <a:endParaRPr lang="en-US" sz="1200" dirty="0" smtClean="0"/>
          </a:p>
          <a:p>
            <a:r>
              <a:rPr lang="en-US" sz="1400" b="1" dirty="0" smtClean="0">
                <a:latin typeface="Arial" pitchFamily="34" charset="0"/>
                <a:cs typeface="Arial" pitchFamily="34" charset="0"/>
              </a:rPr>
              <a:t>               </a:t>
            </a:r>
            <a:endParaRPr lang="en-US" sz="1200" dirty="0">
              <a:latin typeface="Arial" pitchFamily="34" charset="0"/>
              <a:cs typeface="Arial" pitchFamily="34" charset="0"/>
            </a:endParaRPr>
          </a:p>
        </p:txBody>
      </p:sp>
      <p:sp>
        <p:nvSpPr>
          <p:cNvPr id="11" name="TextBox 10"/>
          <p:cNvSpPr txBox="1"/>
          <p:nvPr/>
        </p:nvSpPr>
        <p:spPr>
          <a:xfrm>
            <a:off x="838200" y="6477001"/>
            <a:ext cx="11842658" cy="307777"/>
          </a:xfrm>
          <a:prstGeom prst="rect">
            <a:avLst/>
          </a:prstGeom>
          <a:noFill/>
        </p:spPr>
        <p:txBody>
          <a:bodyPr wrap="square" rtlCol="0">
            <a:spAutoFit/>
          </a:bodyPr>
          <a:lstStyle/>
          <a:p>
            <a:r>
              <a:rPr lang="en-US" sz="1400" b="1" dirty="0" smtClean="0">
                <a:solidFill>
                  <a:srgbClr val="FF0000"/>
                </a:solidFill>
                <a:latin typeface="Arial" pitchFamily="34" charset="0"/>
                <a:cs typeface="Arial" pitchFamily="34" charset="0"/>
              </a:rPr>
              <a:t>                              </a:t>
            </a:r>
            <a:endParaRPr lang="en-US" sz="1400" b="1" dirty="0">
              <a:solidFill>
                <a:srgbClr val="FF0000"/>
              </a:solidFill>
              <a:latin typeface="Arial" pitchFamily="34" charset="0"/>
              <a:cs typeface="Arial" pitchFamily="34" charset="0"/>
            </a:endParaRPr>
          </a:p>
        </p:txBody>
      </p:sp>
      <p:sp>
        <p:nvSpPr>
          <p:cNvPr id="13" name="TextBox 12"/>
          <p:cNvSpPr txBox="1"/>
          <p:nvPr/>
        </p:nvSpPr>
        <p:spPr>
          <a:xfrm>
            <a:off x="6324600" y="2286000"/>
            <a:ext cx="1905000" cy="461665"/>
          </a:xfrm>
          <a:prstGeom prst="rect">
            <a:avLst/>
          </a:prstGeom>
          <a:noFill/>
        </p:spPr>
        <p:txBody>
          <a:bodyPr wrap="square" rtlCol="0">
            <a:spAutoFit/>
          </a:bodyPr>
          <a:lstStyle/>
          <a:p>
            <a:r>
              <a:rPr lang="en-US" sz="1200" b="1" dirty="0" smtClean="0"/>
              <a:t>Russians building </a:t>
            </a:r>
          </a:p>
          <a:p>
            <a:r>
              <a:rPr lang="en-US" sz="1200" b="1" dirty="0" smtClean="0"/>
              <a:t>Kerch Strait bridge</a:t>
            </a:r>
            <a:endParaRPr lang="en-US" sz="1200" b="1" dirty="0"/>
          </a:p>
        </p:txBody>
      </p:sp>
      <p:cxnSp>
        <p:nvCxnSpPr>
          <p:cNvPr id="15" name="Straight Arrow Connector 14"/>
          <p:cNvCxnSpPr/>
          <p:nvPr/>
        </p:nvCxnSpPr>
        <p:spPr bwMode="auto">
          <a:xfrm>
            <a:off x="7848600" y="2438400"/>
            <a:ext cx="38100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6324600" y="4572000"/>
            <a:ext cx="2667000" cy="1015663"/>
          </a:xfrm>
          <a:prstGeom prst="rect">
            <a:avLst/>
          </a:prstGeom>
          <a:noFill/>
        </p:spPr>
        <p:txBody>
          <a:bodyPr wrap="square" rtlCol="0">
            <a:spAutoFit/>
          </a:bodyPr>
          <a:lstStyle/>
          <a:p>
            <a:r>
              <a:rPr lang="en-US" sz="1200" dirty="0" smtClean="0"/>
              <a:t>E.ON argues that Europe's demand for Russian gas will grow as domestic production declines to 185 BCM by 2030 from 275 BCM in 2010</a:t>
            </a:r>
            <a:endParaRPr lang="en-US" sz="1200" dirty="0"/>
          </a:p>
        </p:txBody>
      </p:sp>
      <p:pic>
        <p:nvPicPr>
          <p:cNvPr id="29700" name="Picture 4" descr="https://erictham.files.wordpress.com/2011/12/nord-stream.jpg"/>
          <p:cNvPicPr>
            <a:picLocks noChangeAspect="1" noChangeArrowheads="1"/>
          </p:cNvPicPr>
          <p:nvPr/>
        </p:nvPicPr>
        <p:blipFill>
          <a:blip r:embed="rId4" cstate="print"/>
          <a:srcRect/>
          <a:stretch>
            <a:fillRect/>
          </a:stretch>
        </p:blipFill>
        <p:spPr bwMode="auto">
          <a:xfrm>
            <a:off x="3200400" y="4419600"/>
            <a:ext cx="2997200" cy="2247900"/>
          </a:xfrm>
          <a:prstGeom prst="rect">
            <a:avLst/>
          </a:prstGeom>
          <a:noFill/>
          <a:ln w="3175">
            <a:solidFill>
              <a:schemeClr val="tx1"/>
            </a:solidFill>
          </a:ln>
        </p:spPr>
      </p:pic>
      <p:sp>
        <p:nvSpPr>
          <p:cNvPr id="17" name="Slide Number Placeholder 16"/>
          <p:cNvSpPr>
            <a:spLocks noGrp="1"/>
          </p:cNvSpPr>
          <p:nvPr>
            <p:ph type="sldNum" sz="quarter" idx="12"/>
          </p:nvPr>
        </p:nvSpPr>
        <p:spPr/>
        <p:txBody>
          <a:bodyPr/>
          <a:lstStyle/>
          <a:p>
            <a:pPr>
              <a:defRPr/>
            </a:pPr>
            <a:fld id="{E4BBEE0E-A289-4E3E-A644-CA5F8A1D8AE5}" type="slidenum">
              <a:rPr lang="en-US" altLang="en-US" smtClean="0"/>
              <a:pPr>
                <a:defRPr/>
              </a:pPr>
              <a:t>11</a:t>
            </a:fld>
            <a:endParaRPr lang="en-US"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914400"/>
          </a:xfrm>
        </p:spPr>
        <p:txBody>
          <a:bodyPr/>
          <a:lstStyle/>
          <a:p>
            <a:r>
              <a:rPr lang="en-US" altLang="en-US" sz="2000" b="1" dirty="0" smtClean="0">
                <a:latin typeface="Arial" pitchFamily="34" charset="0"/>
                <a:cs typeface="Arial" pitchFamily="34" charset="0"/>
              </a:rPr>
              <a:t/>
            </a:r>
            <a:br>
              <a:rPr lang="en-US" altLang="en-US" sz="2000" b="1" dirty="0" smtClean="0">
                <a:latin typeface="Arial" pitchFamily="34" charset="0"/>
                <a:cs typeface="Arial" pitchFamily="34" charset="0"/>
              </a:rPr>
            </a:br>
            <a:r>
              <a:rPr lang="en-US" altLang="en-US" sz="2000" b="1" dirty="0" smtClean="0">
                <a:solidFill>
                  <a:srgbClr val="FF0000"/>
                </a:solidFill>
                <a:latin typeface="Arial" pitchFamily="34" charset="0"/>
                <a:cs typeface="Arial" pitchFamily="34" charset="0"/>
              </a:rPr>
              <a:t>Is America’s “Pivot to Asia” really a Pivot to a New Energy War? </a:t>
            </a:r>
            <a:r>
              <a:rPr lang="en-US" altLang="en-US" sz="2000" b="1" dirty="0" smtClean="0">
                <a:latin typeface="Arial" pitchFamily="34" charset="0"/>
                <a:cs typeface="Arial" pitchFamily="34" charset="0"/>
              </a:rPr>
              <a:t/>
            </a:r>
            <a:br>
              <a:rPr lang="en-US" altLang="en-US" sz="2000" b="1" dirty="0" smtClean="0">
                <a:latin typeface="Arial" pitchFamily="34" charset="0"/>
                <a:cs typeface="Arial" pitchFamily="34" charset="0"/>
              </a:rPr>
            </a:br>
            <a:r>
              <a:rPr lang="en-US" altLang="en-US" sz="1600" b="1" dirty="0" smtClean="0">
                <a:solidFill>
                  <a:srgbClr val="000000"/>
                </a:solidFill>
                <a:latin typeface="Arial" pitchFamily="34" charset="0"/>
                <a:cs typeface="Arial" pitchFamily="34" charset="0"/>
              </a:rPr>
              <a:t>China rapidly expanding offshore oil fleet – adding coast guard vessels to protect it – </a:t>
            </a:r>
            <a:br>
              <a:rPr lang="en-US" altLang="en-US" sz="1600" b="1" dirty="0" smtClean="0">
                <a:solidFill>
                  <a:srgbClr val="000000"/>
                </a:solidFill>
                <a:latin typeface="Arial" pitchFamily="34" charset="0"/>
                <a:cs typeface="Arial" pitchFamily="34" charset="0"/>
              </a:rPr>
            </a:br>
            <a:r>
              <a:rPr lang="en-US" altLang="en-US" sz="1600" b="1" dirty="0" smtClean="0">
                <a:solidFill>
                  <a:srgbClr val="000000"/>
                </a:solidFill>
                <a:latin typeface="Arial" pitchFamily="34" charset="0"/>
                <a:cs typeface="Arial" pitchFamily="34" charset="0"/>
              </a:rPr>
              <a:t>as it ventures farther into the sea, threatening more altercations with neighbors  </a:t>
            </a:r>
            <a:r>
              <a:rPr lang="en-US" altLang="en-US" sz="1200" dirty="0" smtClean="0">
                <a:solidFill>
                  <a:srgbClr val="000000"/>
                </a:solidFill>
                <a:latin typeface="Arial" pitchFamily="34" charset="0"/>
                <a:cs typeface="Arial" pitchFamily="34" charset="0"/>
              </a:rPr>
              <a:t>- WSJ </a:t>
            </a:r>
            <a:r>
              <a:rPr lang="en-US" altLang="en-US" sz="1600" dirty="0" smtClean="0">
                <a:solidFill>
                  <a:srgbClr val="000000"/>
                </a:solidFill>
                <a:latin typeface="Arial" pitchFamily="34" charset="0"/>
                <a:cs typeface="Arial" pitchFamily="34" charset="0"/>
              </a:rPr>
              <a:t/>
            </a:r>
            <a:br>
              <a:rPr lang="en-US" altLang="en-US" sz="1600" dirty="0" smtClean="0">
                <a:solidFill>
                  <a:srgbClr val="000000"/>
                </a:solidFill>
                <a:latin typeface="Arial" pitchFamily="34" charset="0"/>
                <a:cs typeface="Arial" pitchFamily="34" charset="0"/>
              </a:rPr>
            </a:br>
            <a:endParaRPr lang="en-US" sz="1600" dirty="0"/>
          </a:p>
        </p:txBody>
      </p:sp>
      <p:sp>
        <p:nvSpPr>
          <p:cNvPr id="3" name="Slide Number Placeholder 2"/>
          <p:cNvSpPr>
            <a:spLocks noGrp="1"/>
          </p:cNvSpPr>
          <p:nvPr>
            <p:ph type="sldNum" sz="quarter" idx="12"/>
          </p:nvPr>
        </p:nvSpPr>
        <p:spPr>
          <a:xfrm>
            <a:off x="6553200" y="6400799"/>
            <a:ext cx="2438400" cy="320675"/>
          </a:xfrm>
        </p:spPr>
        <p:txBody>
          <a:bodyPr/>
          <a:lstStyle/>
          <a:p>
            <a:pPr>
              <a:defRPr/>
            </a:pPr>
            <a:fld id="{0663CC84-A5C5-4D8D-A4FD-E07D0F855DF9}" type="slidenum">
              <a:rPr lang="en-US" altLang="en-US" smtClean="0"/>
              <a:pPr>
                <a:defRPr/>
              </a:pPr>
              <a:t>12</a:t>
            </a:fld>
            <a:endParaRPr lang="en-US" altLang="en-US" dirty="0"/>
          </a:p>
        </p:txBody>
      </p:sp>
      <p:sp>
        <p:nvSpPr>
          <p:cNvPr id="5" name="TextBox 4"/>
          <p:cNvSpPr txBox="1"/>
          <p:nvPr/>
        </p:nvSpPr>
        <p:spPr>
          <a:xfrm>
            <a:off x="304800" y="6400800"/>
            <a:ext cx="12281535" cy="800219"/>
          </a:xfrm>
          <a:prstGeom prst="rect">
            <a:avLst/>
          </a:prstGeom>
          <a:noFill/>
        </p:spPr>
        <p:txBody>
          <a:bodyPr wrap="square" rtlCol="0">
            <a:spAutoFit/>
          </a:bodyPr>
          <a:lstStyle/>
          <a:p>
            <a:r>
              <a:rPr lang="en-US" altLang="en-US" b="1" dirty="0" smtClean="0"/>
              <a:t>Sea floor thought to be repository of large oil and gas deposits in contention by nations in region</a:t>
            </a:r>
          </a:p>
          <a:p>
            <a:r>
              <a:rPr lang="en-US" sz="1800" b="1" dirty="0" smtClean="0"/>
              <a:t/>
            </a:r>
            <a:br>
              <a:rPr lang="en-US" sz="1800" b="1" dirty="0" smtClean="0"/>
            </a:br>
            <a:endParaRPr lang="en-US" dirty="0"/>
          </a:p>
        </p:txBody>
      </p:sp>
      <p:sp>
        <p:nvSpPr>
          <p:cNvPr id="10" name="TextBox 9"/>
          <p:cNvSpPr txBox="1"/>
          <p:nvPr/>
        </p:nvSpPr>
        <p:spPr>
          <a:xfrm>
            <a:off x="0" y="1143000"/>
            <a:ext cx="4884751" cy="523220"/>
          </a:xfrm>
          <a:prstGeom prst="rect">
            <a:avLst/>
          </a:prstGeom>
          <a:noFill/>
        </p:spPr>
        <p:txBody>
          <a:bodyPr wrap="square" rtlCol="0">
            <a:spAutoFit/>
          </a:bodyPr>
          <a:lstStyle/>
          <a:p>
            <a:pPr algn="ctr"/>
            <a:r>
              <a:rPr lang="en-US" b="1" dirty="0" smtClean="0"/>
              <a:t>China’s “Nine-Dash” chart not in accord with UNCLOS</a:t>
            </a:r>
          </a:p>
          <a:p>
            <a:pPr algn="ctr"/>
            <a:r>
              <a:rPr lang="en-US" b="1" dirty="0" smtClean="0"/>
              <a:t>US should sign this treaty to be credible</a:t>
            </a:r>
            <a:endParaRPr lang="en-US" b="1" dirty="0"/>
          </a:p>
        </p:txBody>
      </p:sp>
      <p:sp>
        <p:nvSpPr>
          <p:cNvPr id="13" name="TextBox 12"/>
          <p:cNvSpPr txBox="1"/>
          <p:nvPr/>
        </p:nvSpPr>
        <p:spPr>
          <a:xfrm>
            <a:off x="4724400" y="3124200"/>
            <a:ext cx="4419600" cy="677108"/>
          </a:xfrm>
          <a:prstGeom prst="rect">
            <a:avLst/>
          </a:prstGeom>
          <a:noFill/>
        </p:spPr>
        <p:txBody>
          <a:bodyPr wrap="square" rtlCol="0">
            <a:spAutoFit/>
          </a:bodyPr>
          <a:lstStyle/>
          <a:p>
            <a:pPr algn="ctr"/>
            <a:r>
              <a:rPr lang="en-US" sz="1200" b="1" dirty="0" smtClean="0"/>
              <a:t>Chinese coast guard vessels protecting oil rig ram Vietnamese vessel in disputed waters in South China Sea</a:t>
            </a:r>
          </a:p>
          <a:p>
            <a:endParaRPr lang="en-US" dirty="0"/>
          </a:p>
        </p:txBody>
      </p:sp>
      <p:sp>
        <p:nvSpPr>
          <p:cNvPr id="14" name="TextBox 13"/>
          <p:cNvSpPr txBox="1"/>
          <p:nvPr/>
        </p:nvSpPr>
        <p:spPr>
          <a:xfrm>
            <a:off x="4800600" y="5943600"/>
            <a:ext cx="4343400" cy="646331"/>
          </a:xfrm>
          <a:prstGeom prst="rect">
            <a:avLst/>
          </a:prstGeom>
          <a:noFill/>
        </p:spPr>
        <p:txBody>
          <a:bodyPr wrap="square" rtlCol="0">
            <a:spAutoFit/>
          </a:bodyPr>
          <a:lstStyle/>
          <a:p>
            <a:pPr algn="ctr"/>
            <a:r>
              <a:rPr lang="en-US" sz="1200" b="1" dirty="0" smtClean="0"/>
              <a:t> Mature network of military facilities would extend </a:t>
            </a:r>
          </a:p>
          <a:p>
            <a:pPr algn="ctr"/>
            <a:r>
              <a:rPr lang="en-US" sz="1200" b="1" dirty="0" smtClean="0"/>
              <a:t>China’s ability to project power by over 800 kilometers </a:t>
            </a:r>
          </a:p>
          <a:p>
            <a:r>
              <a:rPr lang="en-US" sz="1200" b="1" dirty="0" smtClean="0"/>
              <a:t> </a:t>
            </a:r>
            <a:endParaRPr lang="en-US" sz="1200" b="1" dirty="0"/>
          </a:p>
        </p:txBody>
      </p:sp>
      <p:sp>
        <p:nvSpPr>
          <p:cNvPr id="15" name="TextBox 14"/>
          <p:cNvSpPr txBox="1"/>
          <p:nvPr/>
        </p:nvSpPr>
        <p:spPr>
          <a:xfrm>
            <a:off x="0" y="5715000"/>
            <a:ext cx="5029200" cy="523220"/>
          </a:xfrm>
          <a:prstGeom prst="rect">
            <a:avLst/>
          </a:prstGeom>
          <a:noFill/>
        </p:spPr>
        <p:txBody>
          <a:bodyPr wrap="square" rtlCol="0">
            <a:spAutoFit/>
          </a:bodyPr>
          <a:lstStyle/>
          <a:p>
            <a:pPr algn="ctr"/>
            <a:r>
              <a:rPr lang="en-US" b="1" dirty="0" smtClean="0">
                <a:solidFill>
                  <a:srgbClr val="FF0000"/>
                </a:solidFill>
              </a:rPr>
              <a:t>Dispute over territorial boundaries </a:t>
            </a:r>
          </a:p>
          <a:p>
            <a:pPr algn="ctr"/>
            <a:r>
              <a:rPr lang="en-US" b="1" dirty="0" smtClean="0">
                <a:solidFill>
                  <a:srgbClr val="FF0000"/>
                </a:solidFill>
              </a:rPr>
              <a:t>defining drilling rights</a:t>
            </a:r>
            <a:r>
              <a:rPr lang="en-US" b="1" dirty="0" smtClean="0"/>
              <a:t>. </a:t>
            </a:r>
          </a:p>
        </p:txBody>
      </p:sp>
      <p:pic>
        <p:nvPicPr>
          <p:cNvPr id="16" name="Picture 2"/>
          <p:cNvPicPr>
            <a:picLocks noChangeAspect="1" noChangeArrowheads="1"/>
          </p:cNvPicPr>
          <p:nvPr/>
        </p:nvPicPr>
        <p:blipFill>
          <a:blip r:embed="rId2" cstate="print">
            <a:lum contrast="10000"/>
          </a:blip>
          <a:srcRect l="593" b="11619"/>
          <a:stretch>
            <a:fillRect/>
          </a:stretch>
        </p:blipFill>
        <p:spPr bwMode="auto">
          <a:xfrm>
            <a:off x="5181600" y="3581400"/>
            <a:ext cx="3384292" cy="2394618"/>
          </a:xfrm>
          <a:prstGeom prst="rect">
            <a:avLst/>
          </a:prstGeom>
          <a:noFill/>
          <a:ln w="9525">
            <a:noFill/>
            <a:miter lim="800000"/>
            <a:headEnd/>
            <a:tailEnd/>
          </a:ln>
          <a:effectLst/>
        </p:spPr>
      </p:pic>
      <p:pic>
        <p:nvPicPr>
          <p:cNvPr id="17" name="Picture 2" descr="http://static.talkvietnam.com/files/2014/06/vietnam-to-make-30000-steel-clad-boats-for-fishermen-by-2020-clip-chinese-vessel-rams-sinks-vietnam-fishing-boat-3-vietnamese-injured-as-china-continues-assaults-on-vietnam-ships-1503743-inmp6npn.jpg"/>
          <p:cNvPicPr>
            <a:picLocks noChangeAspect="1" noChangeArrowheads="1"/>
          </p:cNvPicPr>
          <p:nvPr/>
        </p:nvPicPr>
        <p:blipFill>
          <a:blip r:embed="rId3" cstate="print">
            <a:lum/>
          </a:blip>
          <a:srcRect/>
          <a:stretch>
            <a:fillRect/>
          </a:stretch>
        </p:blipFill>
        <p:spPr bwMode="auto">
          <a:xfrm>
            <a:off x="4876800" y="982666"/>
            <a:ext cx="3886200" cy="2207371"/>
          </a:xfrm>
          <a:prstGeom prst="rect">
            <a:avLst/>
          </a:prstGeom>
          <a:noFill/>
        </p:spPr>
      </p:pic>
      <p:pic>
        <p:nvPicPr>
          <p:cNvPr id="1026" name="Picture 2" descr="https://i0.wp.com/si.wsj.net/public/resources/images/P1-BQ052_LIONDO_G_20140507181510.jpg"/>
          <p:cNvPicPr>
            <a:picLocks noChangeAspect="1" noChangeArrowheads="1"/>
          </p:cNvPicPr>
          <p:nvPr/>
        </p:nvPicPr>
        <p:blipFill>
          <a:blip r:embed="rId4" cstate="print"/>
          <a:srcRect/>
          <a:stretch>
            <a:fillRect/>
          </a:stretch>
        </p:blipFill>
        <p:spPr bwMode="auto">
          <a:xfrm>
            <a:off x="228600" y="1676400"/>
            <a:ext cx="4511412" cy="4038600"/>
          </a:xfrm>
          <a:prstGeom prst="rect">
            <a:avLst/>
          </a:prstGeom>
          <a:noFill/>
          <a:ln w="3175">
            <a:solidFill>
              <a:schemeClr val="tx1"/>
            </a:solid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0"/>
            <a:ext cx="8534400" cy="609600"/>
          </a:xfrm>
        </p:spPr>
        <p:txBody>
          <a:bodyPr/>
          <a:lstStyle/>
          <a:p>
            <a:r>
              <a:rPr lang="en-US" altLang="en-US" sz="2800" b="1" dirty="0" smtClean="0"/>
              <a:t/>
            </a:r>
            <a:br>
              <a:rPr lang="en-US" altLang="en-US" sz="2800" b="1" dirty="0" smtClean="0"/>
            </a:br>
            <a:r>
              <a:rPr lang="en-US" altLang="en-US" sz="2800" b="1" dirty="0" smtClean="0"/>
              <a:t/>
            </a:r>
            <a:br>
              <a:rPr lang="en-US" altLang="en-US" sz="2800" b="1" dirty="0" smtClean="0"/>
            </a:br>
            <a:r>
              <a:rPr lang="en-US" altLang="en-US" sz="2800" b="1" dirty="0" smtClean="0">
                <a:solidFill>
                  <a:srgbClr val="FF0000"/>
                </a:solidFill>
              </a:rPr>
              <a:t> </a:t>
            </a:r>
            <a:r>
              <a:rPr lang="en-US" altLang="en-US" sz="2000" b="1" dirty="0" smtClean="0">
                <a:solidFill>
                  <a:srgbClr val="FF0000"/>
                </a:solidFill>
              </a:rPr>
              <a:t>Must Treat Energy as a Matter of National Security to Avoid Chaos </a:t>
            </a:r>
            <a:r>
              <a:rPr lang="en-US" altLang="en-US" sz="2800" b="1" dirty="0" smtClean="0"/>
              <a:t/>
            </a:r>
            <a:br>
              <a:rPr lang="en-US" altLang="en-US" sz="2800" b="1" dirty="0" smtClean="0"/>
            </a:br>
            <a:r>
              <a:rPr lang="en-US" altLang="en-US" sz="1600" b="1" dirty="0" smtClean="0"/>
              <a:t>Implications for future combat are ominous, should nations </a:t>
            </a:r>
            <a:br>
              <a:rPr lang="en-US" altLang="en-US" sz="1600" b="1" dirty="0" smtClean="0"/>
            </a:br>
            <a:r>
              <a:rPr lang="en-US" altLang="en-US" sz="1600" b="1" dirty="0" smtClean="0"/>
              <a:t>see the need to militarily secure energy resources  </a:t>
            </a:r>
            <a:r>
              <a:rPr lang="en-US" altLang="en-US" sz="1200" dirty="0" smtClean="0"/>
              <a:t>- JOE 2010</a:t>
            </a:r>
            <a:r>
              <a:rPr lang="en-US" altLang="en-US" sz="1600" b="1" dirty="0" smtClean="0"/>
              <a:t/>
            </a:r>
            <a:br>
              <a:rPr lang="en-US" altLang="en-US" sz="1600" b="1" dirty="0" smtClean="0"/>
            </a:br>
            <a:r>
              <a:rPr lang="en-US" altLang="en-US" sz="1600" b="1" dirty="0" smtClean="0">
                <a:solidFill>
                  <a:srgbClr val="FF0000"/>
                </a:solidFill>
              </a:rPr>
              <a:t/>
            </a:r>
            <a:br>
              <a:rPr lang="en-US" altLang="en-US" sz="1600" b="1" dirty="0" smtClean="0">
                <a:solidFill>
                  <a:srgbClr val="FF0000"/>
                </a:solidFill>
              </a:rPr>
            </a:br>
            <a:r>
              <a:rPr lang="en-US" altLang="en-US" sz="1800" b="1" dirty="0" smtClean="0">
                <a:solidFill>
                  <a:srgbClr val="FF0000"/>
                </a:solidFill>
              </a:rPr>
              <a:t>Force won’t change conditions – competent  American leadership will </a:t>
            </a:r>
            <a:endParaRPr lang="en-US" sz="1800" dirty="0">
              <a:solidFill>
                <a:srgbClr val="FF0000"/>
              </a:solidFill>
            </a:endParaRPr>
          </a:p>
        </p:txBody>
      </p:sp>
      <p:sp>
        <p:nvSpPr>
          <p:cNvPr id="6" name="Text Placeholder 5"/>
          <p:cNvSpPr>
            <a:spLocks noGrp="1"/>
          </p:cNvSpPr>
          <p:nvPr>
            <p:ph type="body" sz="half" idx="1"/>
          </p:nvPr>
        </p:nvSpPr>
        <p:spPr>
          <a:xfrm>
            <a:off x="533400" y="1676400"/>
            <a:ext cx="8153400" cy="3581400"/>
          </a:xfrm>
        </p:spPr>
        <p:txBody>
          <a:bodyPr/>
          <a:lstStyle/>
          <a:p>
            <a:pPr lvl="1" eaLnBrk="1" hangingPunct="1">
              <a:lnSpc>
                <a:spcPct val="80000"/>
              </a:lnSpc>
              <a:buFontTx/>
              <a:buNone/>
            </a:pPr>
            <a:r>
              <a:rPr lang="en-US" altLang="en-US" sz="1800" b="1" dirty="0" smtClean="0"/>
              <a:t>Force</a:t>
            </a:r>
          </a:p>
          <a:p>
            <a:pPr lvl="1" eaLnBrk="1" hangingPunct="1">
              <a:lnSpc>
                <a:spcPct val="80000"/>
              </a:lnSpc>
              <a:buFontTx/>
              <a:buNone/>
            </a:pPr>
            <a:endParaRPr lang="en-US" altLang="en-US" sz="800" b="1" dirty="0" smtClean="0"/>
          </a:p>
          <a:p>
            <a:pPr eaLnBrk="1" hangingPunct="1">
              <a:lnSpc>
                <a:spcPct val="80000"/>
              </a:lnSpc>
            </a:pPr>
            <a:r>
              <a:rPr lang="en-US" altLang="en-US" sz="1600" b="1" dirty="0" smtClean="0">
                <a:solidFill>
                  <a:srgbClr val="FF0000"/>
                </a:solidFill>
              </a:rPr>
              <a:t>Stumble into war trying to cut China off from energy in the China Seas</a:t>
            </a:r>
          </a:p>
          <a:p>
            <a:pPr lvl="1" eaLnBrk="1" hangingPunct="1">
              <a:lnSpc>
                <a:spcPct val="80000"/>
              </a:lnSpc>
            </a:pPr>
            <a:r>
              <a:rPr lang="en-US" altLang="en-US" sz="1400" b="1" dirty="0" smtClean="0"/>
              <a:t>Growing tensions in the East and South China Seas have raised the risk of a “miscalculation” spilling over into a regional conflict</a:t>
            </a:r>
          </a:p>
          <a:p>
            <a:pPr lvl="1" eaLnBrk="1" hangingPunct="1">
              <a:lnSpc>
                <a:spcPct val="80000"/>
              </a:lnSpc>
              <a:buNone/>
            </a:pPr>
            <a:r>
              <a:rPr lang="en-US" altLang="en-US" sz="1200" b="1" dirty="0" smtClean="0"/>
              <a:t>                                  </a:t>
            </a:r>
            <a:r>
              <a:rPr lang="en-US" altLang="en-US" sz="1200" dirty="0" smtClean="0"/>
              <a:t>– China encirclement could spark war, The Diplomat</a:t>
            </a:r>
            <a:endParaRPr lang="en-US" altLang="en-US" sz="1200" b="1" dirty="0" smtClean="0"/>
          </a:p>
          <a:p>
            <a:pPr lvl="1" eaLnBrk="1" hangingPunct="1">
              <a:lnSpc>
                <a:spcPct val="80000"/>
              </a:lnSpc>
              <a:buFontTx/>
              <a:buNone/>
            </a:pPr>
            <a:r>
              <a:rPr lang="en-US" altLang="en-US" sz="1200" dirty="0" smtClean="0"/>
              <a:t>                                     </a:t>
            </a:r>
            <a:endParaRPr lang="en-US" altLang="en-US" sz="1200" b="1" dirty="0" smtClean="0"/>
          </a:p>
          <a:p>
            <a:pPr lvl="1" eaLnBrk="1" hangingPunct="1">
              <a:lnSpc>
                <a:spcPct val="80000"/>
              </a:lnSpc>
              <a:buFontTx/>
              <a:buNone/>
            </a:pPr>
            <a:r>
              <a:rPr lang="en-US" altLang="en-US" sz="1800" b="1" dirty="0" smtClean="0"/>
              <a:t>Leadership </a:t>
            </a:r>
          </a:p>
          <a:p>
            <a:pPr eaLnBrk="1" hangingPunct="1">
              <a:lnSpc>
                <a:spcPct val="80000"/>
              </a:lnSpc>
              <a:buFontTx/>
              <a:buNone/>
            </a:pPr>
            <a:endParaRPr lang="en-US" altLang="en-US" sz="800" b="1" dirty="0" smtClean="0"/>
          </a:p>
          <a:p>
            <a:pPr eaLnBrk="1" hangingPunct="1">
              <a:lnSpc>
                <a:spcPct val="80000"/>
              </a:lnSpc>
            </a:pPr>
            <a:r>
              <a:rPr lang="en-US" altLang="en-US" sz="1600" b="1" dirty="0" smtClean="0">
                <a:solidFill>
                  <a:srgbClr val="FF0000"/>
                </a:solidFill>
              </a:rPr>
              <a:t>U.S. works with China and Asia/Pacific nations to secure adequate energy sources and reduce demand to avoid a new energy war</a:t>
            </a:r>
          </a:p>
          <a:p>
            <a:pPr lvl="1" eaLnBrk="1" hangingPunct="1">
              <a:lnSpc>
                <a:spcPct val="80000"/>
              </a:lnSpc>
            </a:pPr>
            <a:r>
              <a:rPr lang="en-US" sz="1400" b="1" dirty="0" smtClean="0">
                <a:cs typeface="Arial"/>
              </a:rPr>
              <a:t>Every barrel of oil equivalent produced in America that is sent to Asia/Pacific, is a barrel we won’t have to defend or fight over with China</a:t>
            </a:r>
          </a:p>
          <a:p>
            <a:pPr lvl="1" eaLnBrk="1" hangingPunct="1">
              <a:lnSpc>
                <a:spcPct val="80000"/>
              </a:lnSpc>
            </a:pPr>
            <a:r>
              <a:rPr lang="en-US" altLang="en-US" sz="1400" b="1" dirty="0" smtClean="0"/>
              <a:t>China net oil imports will rise from 6.3 MBD in 2013 to 9.2 MBD in 2020  </a:t>
            </a:r>
            <a:r>
              <a:rPr lang="en-US" altLang="en-US" sz="1200" dirty="0" smtClean="0"/>
              <a:t>- Forbes</a:t>
            </a:r>
            <a:endParaRPr lang="en-US" altLang="en-US" sz="1200" b="1" dirty="0" smtClean="0"/>
          </a:p>
          <a:p>
            <a:pPr lvl="1" eaLnBrk="1" hangingPunct="1">
              <a:lnSpc>
                <a:spcPct val="80000"/>
              </a:lnSpc>
            </a:pPr>
            <a:r>
              <a:rPr lang="en-US" altLang="en-US" sz="1400" b="1" dirty="0" smtClean="0"/>
              <a:t>China used 170 BCM of gas in 2013 will use 400- 420 BCM in 2020  </a:t>
            </a:r>
            <a:r>
              <a:rPr lang="en-US" altLang="en-US" sz="1400" dirty="0" smtClean="0"/>
              <a:t> -  </a:t>
            </a:r>
            <a:r>
              <a:rPr lang="en-US" altLang="en-US" sz="1200" dirty="0" smtClean="0"/>
              <a:t>Fortune</a:t>
            </a:r>
            <a:endParaRPr lang="en-US" altLang="en-US" sz="1200" b="1" dirty="0" smtClean="0"/>
          </a:p>
          <a:p>
            <a:pPr lvl="1" eaLnBrk="1" hangingPunct="1">
              <a:lnSpc>
                <a:spcPct val="80000"/>
              </a:lnSpc>
            </a:pPr>
            <a:r>
              <a:rPr lang="en-US" altLang="en-US" sz="1400" b="1" dirty="0" smtClean="0"/>
              <a:t>83% of global energy demand growth in non-OECD countries  </a:t>
            </a:r>
            <a:r>
              <a:rPr lang="en-US" altLang="en-US" sz="1200" dirty="0" smtClean="0"/>
              <a:t>-  EIA</a:t>
            </a:r>
            <a:endParaRPr lang="en-US" altLang="en-US" sz="1200" b="1" dirty="0" smtClean="0"/>
          </a:p>
          <a:p>
            <a:pPr lvl="1" eaLnBrk="1" hangingPunct="1">
              <a:lnSpc>
                <a:spcPct val="80000"/>
              </a:lnSpc>
              <a:buNone/>
            </a:pPr>
            <a:endParaRPr lang="en-US" altLang="en-US" sz="1600" b="1" dirty="0" smtClean="0"/>
          </a:p>
          <a:p>
            <a:pPr>
              <a:buNone/>
            </a:pPr>
            <a:endParaRPr lang="en-US" dirty="0"/>
          </a:p>
        </p:txBody>
      </p:sp>
      <p:sp>
        <p:nvSpPr>
          <p:cNvPr id="7" name="Content Placeholder 6"/>
          <p:cNvSpPr>
            <a:spLocks noGrp="1"/>
          </p:cNvSpPr>
          <p:nvPr>
            <p:ph sz="half" idx="2"/>
          </p:nvPr>
        </p:nvSpPr>
        <p:spPr>
          <a:xfrm>
            <a:off x="304800" y="5562600"/>
            <a:ext cx="8458200" cy="762000"/>
          </a:xfrm>
        </p:spPr>
        <p:txBody>
          <a:bodyPr/>
          <a:lstStyle/>
          <a:p>
            <a:pPr>
              <a:buNone/>
            </a:pPr>
            <a:r>
              <a:rPr lang="en-US" sz="1600" b="1" dirty="0" smtClean="0"/>
              <a:t>      </a:t>
            </a:r>
            <a:r>
              <a:rPr lang="en-US" sz="1400" b="1" dirty="0" smtClean="0"/>
              <a:t>The U.S. must take care not to repeat in its China policy the pattern of conflicts entered into with vast public support and broad goals but ended when the American political process insisted on a strategy of extrication that amounted to abandonment, if not complete reversal of the country’s proclaimed objectives…  </a:t>
            </a:r>
          </a:p>
          <a:p>
            <a:pPr>
              <a:buNone/>
            </a:pPr>
            <a:r>
              <a:rPr lang="en-US" sz="1200" dirty="0" smtClean="0"/>
              <a:t>        -  “The Future of U.S.-Chinese Relations,  Conflict is a Choice, Not a Necessity”,  Henry Kissinger, Foreign Affairs</a:t>
            </a:r>
          </a:p>
          <a:p>
            <a:endParaRPr lang="en-US" sz="1600" dirty="0"/>
          </a:p>
        </p:txBody>
      </p:sp>
      <p:sp>
        <p:nvSpPr>
          <p:cNvPr id="4" name="Slide Number Placeholder 3"/>
          <p:cNvSpPr>
            <a:spLocks noGrp="1"/>
          </p:cNvSpPr>
          <p:nvPr>
            <p:ph type="sldNum" sz="quarter" idx="12"/>
          </p:nvPr>
        </p:nvSpPr>
        <p:spPr>
          <a:xfrm>
            <a:off x="6553200" y="6324599"/>
            <a:ext cx="2438400" cy="396875"/>
          </a:xfrm>
        </p:spPr>
        <p:txBody>
          <a:bodyPr/>
          <a:lstStyle/>
          <a:p>
            <a:pPr>
              <a:defRPr/>
            </a:pPr>
            <a:fld id="{CBF83108-C6E3-470D-BEB6-B3EAEA6BE94A}" type="slidenum">
              <a:rPr lang="en-US" altLang="en-US" sz="1400" smtClean="0"/>
              <a:pPr>
                <a:defRPr/>
              </a:pPr>
              <a:t>13</a:t>
            </a:fld>
            <a:endParaRPr lang="en-US" alt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04800"/>
            <a:ext cx="8229600" cy="609600"/>
          </a:xfrm>
        </p:spPr>
        <p:txBody>
          <a:bodyPr/>
          <a:lstStyle/>
          <a:p>
            <a:pPr lvl="1"/>
            <a:r>
              <a:rPr lang="en-US" altLang="en-US" sz="2000" b="1" dirty="0" smtClean="0"/>
              <a:t/>
            </a:r>
            <a:br>
              <a:rPr lang="en-US" altLang="en-US" sz="2000" b="1" dirty="0" smtClean="0"/>
            </a:br>
            <a:r>
              <a:rPr lang="en-US" altLang="en-US" sz="2000" b="1" dirty="0" smtClean="0"/>
              <a:t>How Will We Achieve The Goal? Use Methods Proven “At Scale”</a:t>
            </a:r>
            <a:br>
              <a:rPr lang="en-US" altLang="en-US" sz="2000" b="1" dirty="0" smtClean="0"/>
            </a:br>
            <a:r>
              <a:rPr lang="en-US" altLang="en-US" sz="2000" b="1" dirty="0" smtClean="0"/>
              <a:t/>
            </a:r>
            <a:br>
              <a:rPr lang="en-US" altLang="en-US" sz="2000" b="1" dirty="0" smtClean="0"/>
            </a:br>
            <a:r>
              <a:rPr lang="en-US" altLang="en-US" sz="1600" b="1" dirty="0" smtClean="0"/>
              <a:t/>
            </a:r>
            <a:br>
              <a:rPr lang="en-US" altLang="en-US" sz="1600" b="1" dirty="0" smtClean="0"/>
            </a:br>
            <a:endParaRPr lang="en-US" sz="1600" dirty="0"/>
          </a:p>
        </p:txBody>
      </p:sp>
      <p:sp>
        <p:nvSpPr>
          <p:cNvPr id="7" name="Content Placeholder 6"/>
          <p:cNvSpPr>
            <a:spLocks noGrp="1"/>
          </p:cNvSpPr>
          <p:nvPr>
            <p:ph idx="1"/>
          </p:nvPr>
        </p:nvSpPr>
        <p:spPr>
          <a:xfrm>
            <a:off x="228600" y="1447800"/>
            <a:ext cx="5410200" cy="3505200"/>
          </a:xfrm>
        </p:spPr>
        <p:txBody>
          <a:bodyPr/>
          <a:lstStyle/>
          <a:p>
            <a:pPr eaLnBrk="1" hangingPunct="1">
              <a:lnSpc>
                <a:spcPct val="80000"/>
              </a:lnSpc>
            </a:pPr>
            <a:r>
              <a:rPr lang="en-US" altLang="en-US" sz="1600" b="1" dirty="0" smtClean="0">
                <a:latin typeface="Arial" pitchFamily="34" charset="0"/>
                <a:cs typeface="Arial" pitchFamily="34" charset="0"/>
              </a:rPr>
              <a:t>“Apollo like” program planning and management achieves the goal</a:t>
            </a:r>
          </a:p>
          <a:p>
            <a:pPr lvl="1" eaLnBrk="1" hangingPunct="1">
              <a:lnSpc>
                <a:spcPct val="80000"/>
              </a:lnSpc>
            </a:pPr>
            <a:r>
              <a:rPr lang="en-US" altLang="en-US" sz="1400" b="1" dirty="0" smtClean="0">
                <a:latin typeface="Arial" pitchFamily="34" charset="0"/>
                <a:cs typeface="Arial" pitchFamily="34" charset="0"/>
              </a:rPr>
              <a:t>Replace oil from other sources by at least 6 MBD</a:t>
            </a:r>
          </a:p>
          <a:p>
            <a:pPr lvl="1" eaLnBrk="1" hangingPunct="1">
              <a:lnSpc>
                <a:spcPct val="80000"/>
              </a:lnSpc>
            </a:pPr>
            <a:r>
              <a:rPr lang="en-US" altLang="en-US" sz="1400" b="1" dirty="0" smtClean="0">
                <a:latin typeface="Arial" pitchFamily="34" charset="0"/>
                <a:cs typeface="Arial" pitchFamily="34" charset="0"/>
              </a:rPr>
              <a:t>Eliminate 1,300 million tons of CO</a:t>
            </a:r>
            <a:r>
              <a:rPr lang="en-US" altLang="en-US" sz="800" b="1" dirty="0" smtClean="0">
                <a:latin typeface="Arial" pitchFamily="34" charset="0"/>
                <a:cs typeface="Arial" pitchFamily="34" charset="0"/>
              </a:rPr>
              <a:t>2</a:t>
            </a:r>
            <a:r>
              <a:rPr lang="en-US" altLang="en-US" sz="1400" b="1" dirty="0" smtClean="0">
                <a:latin typeface="Arial" pitchFamily="34" charset="0"/>
                <a:cs typeface="Arial" pitchFamily="34" charset="0"/>
              </a:rPr>
              <a:t> equivalent</a:t>
            </a:r>
          </a:p>
          <a:p>
            <a:pPr lvl="2" eaLnBrk="1" hangingPunct="1">
              <a:lnSpc>
                <a:spcPct val="80000"/>
              </a:lnSpc>
              <a:buNone/>
            </a:pPr>
            <a:r>
              <a:rPr lang="en-US" altLang="en-US" sz="1200" dirty="0" smtClean="0">
                <a:latin typeface="Arial" pitchFamily="34" charset="0"/>
                <a:cs typeface="Arial" pitchFamily="34" charset="0"/>
              </a:rPr>
              <a:t>-  Goal set by President Obama at APEC summit</a:t>
            </a:r>
            <a:endParaRPr lang="en-US" altLang="en-US" sz="1200" b="1" dirty="0" smtClean="0">
              <a:latin typeface="Arial" pitchFamily="34" charset="0"/>
              <a:cs typeface="Arial" pitchFamily="34" charset="0"/>
            </a:endParaRPr>
          </a:p>
          <a:p>
            <a:pPr eaLnBrk="1" hangingPunct="1">
              <a:lnSpc>
                <a:spcPct val="80000"/>
              </a:lnSpc>
              <a:buNone/>
            </a:pPr>
            <a:endParaRPr lang="en-US" altLang="en-US" sz="1400" b="1" dirty="0" smtClean="0">
              <a:latin typeface="Arial" pitchFamily="34" charset="0"/>
              <a:cs typeface="Arial" pitchFamily="34" charset="0"/>
            </a:endParaRPr>
          </a:p>
          <a:p>
            <a:pPr eaLnBrk="1" hangingPunct="1">
              <a:lnSpc>
                <a:spcPct val="80000"/>
              </a:lnSpc>
            </a:pPr>
            <a:r>
              <a:rPr lang="en-US" altLang="en-US" sz="1600" b="1" dirty="0" smtClean="0">
                <a:latin typeface="Arial" pitchFamily="34" charset="0"/>
                <a:cs typeface="Arial" pitchFamily="34" charset="0"/>
              </a:rPr>
              <a:t>Supply chains place U.S. on road to a sustainable energy future</a:t>
            </a:r>
          </a:p>
          <a:p>
            <a:pPr lvl="1" eaLnBrk="1" hangingPunct="1">
              <a:lnSpc>
                <a:spcPct val="80000"/>
              </a:lnSpc>
            </a:pPr>
            <a:r>
              <a:rPr lang="en-US" altLang="en-US" sz="1400" b="1" dirty="0" smtClean="0">
                <a:latin typeface="Arial" pitchFamily="34" charset="0"/>
                <a:cs typeface="Arial" pitchFamily="34" charset="0"/>
              </a:rPr>
              <a:t>Achieving the goal is a “takeoff “point to achieve longer term goals by mid-century</a:t>
            </a:r>
          </a:p>
          <a:p>
            <a:pPr lvl="1" eaLnBrk="1" hangingPunct="1">
              <a:lnSpc>
                <a:spcPct val="80000"/>
              </a:lnSpc>
              <a:buNone/>
            </a:pPr>
            <a:r>
              <a:rPr lang="en-US" altLang="en-US" sz="1200" dirty="0" smtClean="0">
                <a:latin typeface="Arial" pitchFamily="34" charset="0"/>
                <a:cs typeface="Arial" pitchFamily="34" charset="0"/>
              </a:rPr>
              <a:t>          </a:t>
            </a:r>
            <a:endParaRPr lang="en-US" altLang="en-US" sz="1200" b="1" dirty="0" smtClean="0">
              <a:latin typeface="Arial" pitchFamily="34" charset="0"/>
              <a:cs typeface="Arial" pitchFamily="34" charset="0"/>
            </a:endParaRPr>
          </a:p>
          <a:p>
            <a:pPr eaLnBrk="1" hangingPunct="1">
              <a:lnSpc>
                <a:spcPct val="80000"/>
              </a:lnSpc>
            </a:pPr>
            <a:r>
              <a:rPr lang="en-US" altLang="en-US" sz="1600" b="1" dirty="0" smtClean="0">
                <a:solidFill>
                  <a:srgbClr val="FF0000"/>
                </a:solidFill>
                <a:latin typeface="Arial" pitchFamily="34" charset="0"/>
                <a:cs typeface="Arial" pitchFamily="34" charset="0"/>
              </a:rPr>
              <a:t>Long term planning replaces short term thinking</a:t>
            </a:r>
          </a:p>
          <a:p>
            <a:pPr lvl="1" eaLnBrk="1" hangingPunct="1">
              <a:lnSpc>
                <a:spcPct val="80000"/>
              </a:lnSpc>
            </a:pPr>
            <a:r>
              <a:rPr lang="en-US" altLang="en-US" sz="1400" b="1" dirty="0" smtClean="0"/>
              <a:t>Stop making it up as we go along, chasing rosy scenarios being blindsided by unforeseen events</a:t>
            </a:r>
          </a:p>
          <a:p>
            <a:pPr lvl="1" eaLnBrk="1" hangingPunct="1">
              <a:lnSpc>
                <a:spcPct val="80000"/>
              </a:lnSpc>
            </a:pPr>
            <a:r>
              <a:rPr lang="en-US" altLang="en-US" sz="1400" b="1" dirty="0" smtClean="0">
                <a:latin typeface="Arial" pitchFamily="34" charset="0"/>
                <a:cs typeface="Arial" pitchFamily="34" charset="0"/>
              </a:rPr>
              <a:t>NEP planning project prepares plan for next administration as it comes into office</a:t>
            </a:r>
          </a:p>
          <a:p>
            <a:pPr lvl="1" eaLnBrk="1" hangingPunct="1">
              <a:lnSpc>
                <a:spcPct val="80000"/>
              </a:lnSpc>
            </a:pPr>
            <a:endParaRPr lang="en-US" altLang="en-US" sz="1400" b="1" dirty="0" smtClean="0">
              <a:solidFill>
                <a:srgbClr val="FF0000"/>
              </a:solidFill>
              <a:latin typeface="Arial" pitchFamily="34" charset="0"/>
              <a:cs typeface="Arial" pitchFamily="34" charset="0"/>
            </a:endParaRPr>
          </a:p>
          <a:p>
            <a:pPr>
              <a:buNone/>
            </a:pPr>
            <a:endParaRPr lang="en-US" sz="1800" dirty="0"/>
          </a:p>
        </p:txBody>
      </p:sp>
      <p:sp>
        <p:nvSpPr>
          <p:cNvPr id="5" name="Slide Number Placeholder 4"/>
          <p:cNvSpPr>
            <a:spLocks noGrp="1"/>
          </p:cNvSpPr>
          <p:nvPr>
            <p:ph type="sldNum" sz="quarter" idx="12"/>
          </p:nvPr>
        </p:nvSpPr>
        <p:spPr/>
        <p:txBody>
          <a:bodyPr/>
          <a:lstStyle/>
          <a:p>
            <a:pPr>
              <a:defRPr/>
            </a:pPr>
            <a:fld id="{A169B88D-663A-4A11-8C14-44D3DFEEA761}" type="slidenum">
              <a:rPr lang="en-US" altLang="en-US" smtClean="0"/>
              <a:pPr>
                <a:defRPr/>
              </a:pPr>
              <a:t>14</a:t>
            </a:fld>
            <a:endParaRPr lang="en-US" altLang="en-US" dirty="0"/>
          </a:p>
        </p:txBody>
      </p:sp>
      <p:sp>
        <p:nvSpPr>
          <p:cNvPr id="9" name="TextBox 8"/>
          <p:cNvSpPr txBox="1"/>
          <p:nvPr/>
        </p:nvSpPr>
        <p:spPr>
          <a:xfrm>
            <a:off x="457201" y="5562600"/>
            <a:ext cx="8305799" cy="455509"/>
          </a:xfrm>
          <a:prstGeom prst="rect">
            <a:avLst/>
          </a:prstGeom>
          <a:noFill/>
        </p:spPr>
        <p:txBody>
          <a:bodyPr wrap="square" rtlCol="0">
            <a:spAutoFit/>
          </a:bodyPr>
          <a:lstStyle/>
          <a:p>
            <a:pPr eaLnBrk="1" hangingPunct="1">
              <a:lnSpc>
                <a:spcPct val="80000"/>
              </a:lnSpc>
              <a:buFontTx/>
              <a:buNone/>
            </a:pPr>
            <a:endParaRPr lang="en-US" altLang="en-US" sz="1200" dirty="0" smtClean="0">
              <a:latin typeface="Arial" pitchFamily="34" charset="0"/>
              <a:cs typeface="Arial" pitchFamily="34" charset="0"/>
            </a:endParaRPr>
          </a:p>
          <a:p>
            <a:endParaRPr lang="en-US" dirty="0"/>
          </a:p>
        </p:txBody>
      </p:sp>
      <p:pic>
        <p:nvPicPr>
          <p:cNvPr id="8" name="Picture 11"/>
          <p:cNvPicPr>
            <a:picLocks noChangeAspect="1" noChangeArrowheads="1"/>
          </p:cNvPicPr>
          <p:nvPr/>
        </p:nvPicPr>
        <p:blipFill>
          <a:blip r:embed="rId2" cstate="print"/>
          <a:srcRect/>
          <a:stretch>
            <a:fillRect/>
          </a:stretch>
        </p:blipFill>
        <p:spPr bwMode="auto">
          <a:xfrm>
            <a:off x="6096000" y="1143000"/>
            <a:ext cx="2259731" cy="2209800"/>
          </a:xfrm>
          <a:prstGeom prst="rect">
            <a:avLst/>
          </a:prstGeom>
          <a:noFill/>
          <a:ln w="9525">
            <a:noFill/>
            <a:miter lim="800000"/>
            <a:headEnd/>
            <a:tailEnd/>
          </a:ln>
        </p:spPr>
      </p:pic>
      <p:pic>
        <p:nvPicPr>
          <p:cNvPr id="10" name="Picture 13"/>
          <p:cNvPicPr>
            <a:picLocks noChangeAspect="1" noChangeArrowheads="1"/>
          </p:cNvPicPr>
          <p:nvPr/>
        </p:nvPicPr>
        <p:blipFill>
          <a:blip r:embed="rId3" cstate="print"/>
          <a:srcRect l="5714" t="6874"/>
          <a:stretch>
            <a:fillRect/>
          </a:stretch>
        </p:blipFill>
        <p:spPr bwMode="auto">
          <a:xfrm>
            <a:off x="5943600" y="3442642"/>
            <a:ext cx="2683619" cy="2203159"/>
          </a:xfrm>
          <a:prstGeom prst="rect">
            <a:avLst/>
          </a:prstGeom>
          <a:noFill/>
          <a:ln w="9525">
            <a:noFill/>
            <a:miter lim="800000"/>
            <a:headEnd/>
            <a:tailEnd/>
          </a:ln>
        </p:spPr>
      </p:pic>
      <p:sp>
        <p:nvSpPr>
          <p:cNvPr id="20482" name="AutoShape 2" descr="Image result for little orphan annie the sun'll come ou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3" name="Rectangle 12"/>
          <p:cNvSpPr/>
          <p:nvPr/>
        </p:nvSpPr>
        <p:spPr>
          <a:xfrm>
            <a:off x="685800" y="5791200"/>
            <a:ext cx="7924800" cy="954107"/>
          </a:xfrm>
          <a:prstGeom prst="rect">
            <a:avLst/>
          </a:prstGeom>
        </p:spPr>
        <p:txBody>
          <a:bodyPr wrap="square">
            <a:spAutoFit/>
          </a:bodyPr>
          <a:lstStyle/>
          <a:p>
            <a:pPr eaLnBrk="1" hangingPunct="1">
              <a:lnSpc>
                <a:spcPct val="80000"/>
              </a:lnSpc>
              <a:buFontTx/>
              <a:buNone/>
            </a:pPr>
            <a:r>
              <a:rPr lang="en-US" altLang="en-US" b="1" dirty="0" smtClean="0"/>
              <a:t>The basic principles of strategy are so simple that a child may understand them. But to determine their proper application to a given situation requires the hardest kind of work from the finest staff officers. This planning meant the toilsome drudgery of grinding countless unrelated facts into homogenous substance.          </a:t>
            </a:r>
          </a:p>
          <a:p>
            <a:pPr eaLnBrk="1" hangingPunct="1">
              <a:lnSpc>
                <a:spcPct val="80000"/>
              </a:lnSpc>
              <a:buFontTx/>
              <a:buNone/>
            </a:pPr>
            <a:r>
              <a:rPr lang="en-US" altLang="en-US" b="1" dirty="0" smtClean="0"/>
              <a:t>                                                   </a:t>
            </a:r>
            <a:r>
              <a:rPr lang="en-US" altLang="en-US" sz="1200" dirty="0" smtClean="0"/>
              <a:t>-  Dwight D. Eisenhower, Crusade in Europe</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7" name="Rectangle 6"/>
          <p:cNvSpPr>
            <a:spLocks noGrp="1" noChangeArrowheads="1"/>
          </p:cNvSpPr>
          <p:nvPr>
            <p:ph type="sldNum" sz="quarter" idx="12"/>
          </p:nvPr>
        </p:nvSpPr>
        <p:spPr>
          <a:noFill/>
          <a:ln>
            <a:miter lim="800000"/>
            <a:headEnd/>
            <a:tailEnd/>
          </a:ln>
        </p:spPr>
        <p:txBody>
          <a:bodyPr/>
          <a:lstStyle/>
          <a:p>
            <a:fld id="{C825DF0A-BA48-43FE-8C59-0C1F768238B9}" type="slidenum">
              <a:rPr lang="en-US" altLang="en-US" smtClean="0">
                <a:latin typeface="Arial" charset="0"/>
                <a:cs typeface="Arial" charset="0"/>
              </a:rPr>
              <a:pPr/>
              <a:t>15</a:t>
            </a:fld>
            <a:endParaRPr lang="en-US" altLang="en-US" dirty="0" smtClean="0">
              <a:latin typeface="Arial" charset="0"/>
              <a:cs typeface="Arial" charset="0"/>
            </a:endParaRPr>
          </a:p>
        </p:txBody>
      </p:sp>
      <p:sp>
        <p:nvSpPr>
          <p:cNvPr id="377858" name="Rectangle 2"/>
          <p:cNvSpPr>
            <a:spLocks noGrp="1" noChangeArrowheads="1"/>
          </p:cNvSpPr>
          <p:nvPr>
            <p:ph type="title"/>
          </p:nvPr>
        </p:nvSpPr>
        <p:spPr>
          <a:xfrm>
            <a:off x="457200" y="-228600"/>
            <a:ext cx="8229600" cy="1143000"/>
          </a:xfrm>
        </p:spPr>
        <p:txBody>
          <a:bodyPr/>
          <a:lstStyle/>
          <a:p>
            <a:r>
              <a:rPr lang="en-US" altLang="en-US" sz="2000" b="1" dirty="0" smtClean="0"/>
              <a:t/>
            </a:r>
            <a:br>
              <a:rPr lang="en-US" altLang="en-US" sz="2000" b="1" dirty="0" smtClean="0"/>
            </a:br>
            <a:r>
              <a:rPr lang="en-US" altLang="en-US" sz="2000" b="1" dirty="0" smtClean="0"/>
              <a:t>Start by Ending Project/Program Confusion</a:t>
            </a:r>
          </a:p>
        </p:txBody>
      </p:sp>
      <p:sp>
        <p:nvSpPr>
          <p:cNvPr id="377859" name="Rectangle 3"/>
          <p:cNvSpPr>
            <a:spLocks noGrp="1" noChangeArrowheads="1"/>
          </p:cNvSpPr>
          <p:nvPr>
            <p:ph type="body" idx="1"/>
          </p:nvPr>
        </p:nvSpPr>
        <p:spPr>
          <a:xfrm>
            <a:off x="457200" y="1219200"/>
            <a:ext cx="8229600" cy="5638800"/>
          </a:xfrm>
        </p:spPr>
        <p:txBody>
          <a:bodyPr/>
          <a:lstStyle/>
          <a:p>
            <a:pPr eaLnBrk="1" hangingPunct="1">
              <a:lnSpc>
                <a:spcPct val="80000"/>
              </a:lnSpc>
              <a:buFontTx/>
              <a:buNone/>
            </a:pPr>
            <a:r>
              <a:rPr lang="en-US" altLang="en-US" sz="1600" b="1" dirty="0" smtClean="0"/>
              <a:t>      President Obama mentioned “funding the Apollo projects of our time” in energy. He then mentioned electric cars and passenger rail in the same breath as Apollo as though all were projects</a:t>
            </a:r>
            <a:r>
              <a:rPr lang="en-US" altLang="en-US" sz="1200" dirty="0" smtClean="0"/>
              <a:t>.     -  2010 State of the Union message</a:t>
            </a:r>
          </a:p>
          <a:p>
            <a:pPr algn="ctr" eaLnBrk="1" hangingPunct="1">
              <a:lnSpc>
                <a:spcPct val="80000"/>
              </a:lnSpc>
              <a:buFontTx/>
              <a:buNone/>
            </a:pPr>
            <a:endParaRPr lang="en-US" altLang="en-US" sz="800" b="1" dirty="0" smtClean="0">
              <a:latin typeface="Times New Roman" pitchFamily="18" charset="0"/>
            </a:endParaRPr>
          </a:p>
          <a:p>
            <a:pPr algn="ctr" eaLnBrk="1" hangingPunct="1">
              <a:lnSpc>
                <a:spcPct val="80000"/>
              </a:lnSpc>
              <a:buFontTx/>
              <a:buNone/>
            </a:pPr>
            <a:endParaRPr lang="en-US" altLang="en-US" sz="800" b="1" dirty="0" smtClean="0">
              <a:latin typeface="Times New Roman" pitchFamily="18" charset="0"/>
            </a:endParaRPr>
          </a:p>
          <a:p>
            <a:pPr algn="ctr" eaLnBrk="1" hangingPunct="1">
              <a:lnSpc>
                <a:spcPct val="80000"/>
              </a:lnSpc>
              <a:buFontTx/>
              <a:buNone/>
            </a:pPr>
            <a:r>
              <a:rPr lang="en-US" altLang="en-US" sz="2400" b="1" dirty="0" smtClean="0">
                <a:solidFill>
                  <a:srgbClr val="FF0000"/>
                </a:solidFill>
              </a:rPr>
              <a:t>Apollo wasn’t a project. It was a program.</a:t>
            </a:r>
            <a:endParaRPr lang="en-US" altLang="en-US" sz="2400" dirty="0" smtClean="0">
              <a:solidFill>
                <a:srgbClr val="FF0000"/>
              </a:solidFill>
            </a:endParaRPr>
          </a:p>
          <a:p>
            <a:pPr algn="ctr" eaLnBrk="1" hangingPunct="1">
              <a:lnSpc>
                <a:spcPct val="80000"/>
              </a:lnSpc>
              <a:buFontTx/>
              <a:buNone/>
            </a:pPr>
            <a:endParaRPr lang="en-US" altLang="en-US" sz="2000" dirty="0" smtClean="0"/>
          </a:p>
          <a:p>
            <a:pPr eaLnBrk="1" hangingPunct="1">
              <a:lnSpc>
                <a:spcPct val="80000"/>
              </a:lnSpc>
            </a:pPr>
            <a:r>
              <a:rPr lang="en-US" altLang="en-US" sz="1800" b="1" dirty="0" smtClean="0"/>
              <a:t>Programs achieve “ends” - goals and objectives</a:t>
            </a:r>
            <a:r>
              <a:rPr lang="en-US" altLang="en-US" sz="1800" dirty="0" smtClean="0"/>
              <a:t> </a:t>
            </a:r>
          </a:p>
          <a:p>
            <a:pPr lvl="1" eaLnBrk="1" hangingPunct="1">
              <a:lnSpc>
                <a:spcPct val="80000"/>
              </a:lnSpc>
            </a:pPr>
            <a:r>
              <a:rPr lang="en-US" altLang="en-US" sz="1400" b="1" dirty="0" smtClean="0"/>
              <a:t>Ends must be defined and agreed upon FIRST (go to the moon, build a national highway system, achieve energy independence)</a:t>
            </a:r>
          </a:p>
          <a:p>
            <a:pPr lvl="1" eaLnBrk="1" hangingPunct="1">
              <a:lnSpc>
                <a:spcPct val="80000"/>
              </a:lnSpc>
              <a:buFontTx/>
              <a:buNone/>
            </a:pPr>
            <a:endParaRPr lang="en-US" altLang="en-US" sz="1400" b="1" dirty="0" smtClean="0"/>
          </a:p>
          <a:p>
            <a:pPr eaLnBrk="1" hangingPunct="1">
              <a:lnSpc>
                <a:spcPct val="80000"/>
              </a:lnSpc>
            </a:pPr>
            <a:r>
              <a:rPr lang="en-US" altLang="en-US" sz="1800" b="1" dirty="0" smtClean="0"/>
              <a:t>Projects -  “means” achieve ends</a:t>
            </a:r>
            <a:r>
              <a:rPr lang="en-US" altLang="en-US" sz="1800" dirty="0" smtClean="0"/>
              <a:t> </a:t>
            </a:r>
          </a:p>
          <a:p>
            <a:pPr lvl="1" eaLnBrk="1" hangingPunct="1">
              <a:lnSpc>
                <a:spcPct val="80000"/>
              </a:lnSpc>
            </a:pPr>
            <a:r>
              <a:rPr lang="en-US" altLang="en-US" sz="1400" b="1" dirty="0" smtClean="0"/>
              <a:t>Means then defined and ranked in achieving goals and objectives (Keystone Pipeline, cap and trade, electric cars, passenger rail, etc.)</a:t>
            </a:r>
          </a:p>
          <a:p>
            <a:pPr lvl="1" eaLnBrk="1" hangingPunct="1">
              <a:lnSpc>
                <a:spcPct val="80000"/>
              </a:lnSpc>
              <a:buFontTx/>
              <a:buNone/>
            </a:pPr>
            <a:endParaRPr lang="en-US" altLang="en-US" sz="1400" b="1" dirty="0" smtClean="0"/>
          </a:p>
          <a:p>
            <a:pPr>
              <a:lnSpc>
                <a:spcPct val="80000"/>
              </a:lnSpc>
            </a:pPr>
            <a:r>
              <a:rPr lang="en-US" altLang="en-US" sz="1800" b="1" dirty="0" smtClean="0"/>
              <a:t>Placing means before ends = Gridlock since 1973 OPEC Oil Embargo</a:t>
            </a:r>
            <a:r>
              <a:rPr lang="en-US" altLang="en-US" sz="1600" b="1" dirty="0" smtClean="0"/>
              <a:t> </a:t>
            </a:r>
          </a:p>
          <a:p>
            <a:pPr lvl="1">
              <a:lnSpc>
                <a:spcPct val="80000"/>
              </a:lnSpc>
            </a:pPr>
            <a:r>
              <a:rPr lang="en-US" altLang="en-US" sz="1400" b="1" dirty="0" smtClean="0"/>
              <a:t>Can’t see forest for the trees</a:t>
            </a:r>
          </a:p>
          <a:p>
            <a:pPr lvl="1">
              <a:lnSpc>
                <a:spcPct val="80000"/>
              </a:lnSpc>
            </a:pPr>
            <a:r>
              <a:rPr lang="en-US" altLang="en-US" sz="1400" b="1" dirty="0" smtClean="0"/>
              <a:t>Each interest hugs its tree and “fights below the tree line” to cut down trees of opposing interests</a:t>
            </a:r>
          </a:p>
          <a:p>
            <a:pPr lvl="1">
              <a:lnSpc>
                <a:spcPct val="80000"/>
              </a:lnSpc>
              <a:buNone/>
            </a:pPr>
            <a:endParaRPr lang="en-US" altLang="en-US" sz="1600" b="1" dirty="0" smtClean="0"/>
          </a:p>
          <a:p>
            <a:pPr lvl="1">
              <a:lnSpc>
                <a:spcPct val="80000"/>
              </a:lnSpc>
              <a:buFontTx/>
              <a:buNone/>
            </a:pPr>
            <a:endParaRPr lang="en-US" altLang="en-US" sz="1400" b="1" dirty="0" smtClean="0"/>
          </a:p>
          <a:p>
            <a:pPr>
              <a:lnSpc>
                <a:spcPct val="80000"/>
              </a:lnSpc>
            </a:pPr>
            <a:endParaRPr lang="en-US" altLang="en-US" sz="1200" dirty="0" smtClean="0"/>
          </a:p>
        </p:txBody>
      </p:sp>
      <p:sp>
        <p:nvSpPr>
          <p:cNvPr id="377860" name="Slide Number Placeholder 1"/>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0C244724-C4FD-4444-9022-48827C87B26D}" type="slidenum">
              <a:rPr lang="en-US" altLang="en-US"/>
              <a:pPr algn="r"/>
              <a:t>15</a:t>
            </a:fld>
            <a:endParaRPr lang="en-US" altLang="en-US" dirty="0"/>
          </a:p>
        </p:txBody>
      </p:sp>
      <p:sp>
        <p:nvSpPr>
          <p:cNvPr id="7" name="TextBox 6"/>
          <p:cNvSpPr txBox="1"/>
          <p:nvPr/>
        </p:nvSpPr>
        <p:spPr>
          <a:xfrm>
            <a:off x="609600" y="6172200"/>
            <a:ext cx="7633372" cy="307777"/>
          </a:xfrm>
          <a:prstGeom prst="rect">
            <a:avLst/>
          </a:prstGeom>
          <a:noFill/>
        </p:spPr>
        <p:txBody>
          <a:bodyPr wrap="none" rtlCol="0">
            <a:spAutoFit/>
          </a:bodyPr>
          <a:lstStyle/>
          <a:p>
            <a:r>
              <a:rPr lang="en-US" b="1" dirty="0" smtClean="0">
                <a:solidFill>
                  <a:srgbClr val="FF0000"/>
                </a:solidFill>
              </a:rPr>
              <a:t>Perfection of means and confusion of ends seem to characterize our age    </a:t>
            </a:r>
            <a:r>
              <a:rPr lang="en-US" sz="1200" dirty="0" smtClean="0"/>
              <a:t>-  Albert Einstein</a:t>
            </a:r>
            <a:endParaRPr 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1" name="Rectangle 6"/>
          <p:cNvSpPr>
            <a:spLocks noGrp="1" noChangeArrowheads="1"/>
          </p:cNvSpPr>
          <p:nvPr>
            <p:ph type="sldNum" sz="quarter" idx="12"/>
          </p:nvPr>
        </p:nvSpPr>
        <p:spPr>
          <a:noFill/>
          <a:ln>
            <a:miter lim="800000"/>
            <a:headEnd/>
            <a:tailEnd/>
          </a:ln>
        </p:spPr>
        <p:txBody>
          <a:bodyPr/>
          <a:lstStyle/>
          <a:p>
            <a:fld id="{63FA43D2-80D4-4D24-BC69-E24349532436}" type="slidenum">
              <a:rPr lang="en-US" altLang="en-US" smtClean="0">
                <a:latin typeface="Arial" charset="0"/>
                <a:cs typeface="Arial" charset="0"/>
              </a:rPr>
              <a:pPr/>
              <a:t>16</a:t>
            </a:fld>
            <a:endParaRPr lang="en-US" altLang="en-US" dirty="0" smtClean="0">
              <a:latin typeface="Arial" charset="0"/>
              <a:cs typeface="Arial" charset="0"/>
            </a:endParaRPr>
          </a:p>
        </p:txBody>
      </p:sp>
      <p:sp>
        <p:nvSpPr>
          <p:cNvPr id="378882"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C6960BA4-FDFF-4410-9B05-C3EDC6848847}" type="slidenum">
              <a:rPr lang="en-US" altLang="en-US"/>
              <a:pPr algn="r"/>
              <a:t>16</a:t>
            </a:fld>
            <a:endParaRPr lang="en-US" altLang="en-US" dirty="0"/>
          </a:p>
        </p:txBody>
      </p:sp>
      <p:sp>
        <p:nvSpPr>
          <p:cNvPr id="378883" name="Rectangle 2"/>
          <p:cNvSpPr>
            <a:spLocks noGrp="1" noChangeArrowheads="1"/>
          </p:cNvSpPr>
          <p:nvPr>
            <p:ph type="title"/>
          </p:nvPr>
        </p:nvSpPr>
        <p:spPr/>
        <p:txBody>
          <a:bodyPr/>
          <a:lstStyle/>
          <a:p>
            <a:pPr eaLnBrk="1" hangingPunct="1"/>
            <a:r>
              <a:rPr lang="en-US" altLang="en-US" sz="2000" b="1" dirty="0" smtClean="0"/>
              <a:t/>
            </a:r>
            <a:br>
              <a:rPr lang="en-US" altLang="en-US" sz="2000" b="1" dirty="0" smtClean="0"/>
            </a:br>
            <a:r>
              <a:rPr lang="en-US" altLang="en-US" sz="2000" b="1" dirty="0" smtClean="0"/>
              <a:t> </a:t>
            </a:r>
            <a:br>
              <a:rPr lang="en-US" altLang="en-US" sz="2000" b="1" dirty="0" smtClean="0"/>
            </a:br>
            <a:r>
              <a:rPr lang="en-US" altLang="en-US" sz="2000" b="1" dirty="0" smtClean="0"/>
              <a:t>“Apollo like” Program Planning and Management </a:t>
            </a:r>
            <a:br>
              <a:rPr lang="en-US" altLang="en-US" sz="2000" b="1" dirty="0" smtClean="0"/>
            </a:br>
            <a:r>
              <a:rPr lang="en-US" altLang="en-US" sz="1600" b="1" dirty="0" smtClean="0">
                <a:solidFill>
                  <a:srgbClr val="FF0000"/>
                </a:solidFill>
              </a:rPr>
              <a:t>Method to define and achieve goals and objectives from inception to completion </a:t>
            </a:r>
            <a:r>
              <a:rPr lang="en-US" altLang="en-US" sz="2000" b="1" dirty="0" smtClean="0"/>
              <a:t/>
            </a:r>
            <a:br>
              <a:rPr lang="en-US" altLang="en-US" sz="2000" b="1" dirty="0" smtClean="0"/>
            </a:br>
            <a:r>
              <a:rPr lang="en-US" altLang="en-US" sz="2000" b="1" dirty="0" smtClean="0"/>
              <a:t/>
            </a:r>
            <a:br>
              <a:rPr lang="en-US" altLang="en-US" sz="2000" b="1" dirty="0" smtClean="0"/>
            </a:br>
            <a:r>
              <a:rPr lang="en-US" altLang="en-US" sz="1600" b="1" dirty="0" smtClean="0"/>
              <a:t/>
            </a:r>
            <a:br>
              <a:rPr lang="en-US" altLang="en-US" sz="1600" b="1" dirty="0" smtClean="0"/>
            </a:br>
            <a:r>
              <a:rPr lang="en-US" altLang="en-US" sz="1600" b="1" dirty="0" smtClean="0"/>
              <a:t/>
            </a:r>
            <a:br>
              <a:rPr lang="en-US" altLang="en-US" sz="1600" b="1" dirty="0" smtClean="0"/>
            </a:br>
            <a:endParaRPr lang="en-US" altLang="en-US" sz="1600" b="1" dirty="0" smtClean="0"/>
          </a:p>
        </p:txBody>
      </p:sp>
      <p:sp>
        <p:nvSpPr>
          <p:cNvPr id="378884" name="Rectangle 3"/>
          <p:cNvSpPr>
            <a:spLocks noGrp="1" noChangeArrowheads="1"/>
          </p:cNvSpPr>
          <p:nvPr>
            <p:ph type="body" idx="1"/>
          </p:nvPr>
        </p:nvSpPr>
        <p:spPr>
          <a:xfrm>
            <a:off x="457200" y="914400"/>
            <a:ext cx="8229600" cy="5029200"/>
          </a:xfrm>
        </p:spPr>
        <p:txBody>
          <a:bodyPr/>
          <a:lstStyle/>
          <a:p>
            <a:pPr eaLnBrk="1" hangingPunct="1">
              <a:lnSpc>
                <a:spcPct val="80000"/>
              </a:lnSpc>
              <a:buFontTx/>
              <a:buNone/>
            </a:pPr>
            <a:endParaRPr lang="en-US" altLang="en-US" sz="1800" dirty="0" smtClean="0"/>
          </a:p>
          <a:p>
            <a:pPr lvl="0" eaLnBrk="1" hangingPunct="1">
              <a:lnSpc>
                <a:spcPct val="80000"/>
              </a:lnSpc>
            </a:pPr>
            <a:r>
              <a:rPr lang="en-US" sz="1600" b="1" dirty="0" smtClean="0"/>
              <a:t>The President defines a goal and timeline</a:t>
            </a:r>
            <a:endParaRPr lang="en-US" sz="1600" b="1" dirty="0" smtClean="0">
              <a:solidFill>
                <a:srgbClr val="FF0000"/>
              </a:solidFill>
            </a:endParaRPr>
          </a:p>
          <a:p>
            <a:pPr lvl="1" eaLnBrk="1" hangingPunct="1">
              <a:lnSpc>
                <a:spcPct val="80000"/>
              </a:lnSpc>
            </a:pPr>
            <a:r>
              <a:rPr lang="en-US" sz="1400" b="1" dirty="0" smtClean="0">
                <a:solidFill>
                  <a:srgbClr val="FF0000"/>
                </a:solidFill>
              </a:rPr>
              <a:t>Goal in white paper used for planning is “placeholder” for goal set by next President</a:t>
            </a:r>
          </a:p>
          <a:p>
            <a:pPr lvl="0" eaLnBrk="1" hangingPunct="1">
              <a:lnSpc>
                <a:spcPct val="80000"/>
              </a:lnSpc>
              <a:buNone/>
            </a:pPr>
            <a:endParaRPr lang="en-US" sz="1400" b="1" dirty="0" smtClean="0"/>
          </a:p>
          <a:p>
            <a:pPr lvl="0" eaLnBrk="1" hangingPunct="1">
              <a:lnSpc>
                <a:spcPct val="80000"/>
              </a:lnSpc>
            </a:pPr>
            <a:r>
              <a:rPr lang="en-US" sz="1600" b="1" dirty="0" smtClean="0"/>
              <a:t>Objectives/work elements defined to achieve goal by economic sector designed to meet stakeholder expectations. </a:t>
            </a:r>
          </a:p>
          <a:p>
            <a:pPr lvl="1" eaLnBrk="1" hangingPunct="1">
              <a:lnSpc>
                <a:spcPct val="80000"/>
              </a:lnSpc>
            </a:pPr>
            <a:r>
              <a:rPr lang="en-US" sz="1400" b="1" dirty="0" smtClean="0"/>
              <a:t>Economic sector profiles developed and used as baselines for planning</a:t>
            </a:r>
          </a:p>
          <a:p>
            <a:pPr lvl="0" eaLnBrk="1" hangingPunct="1">
              <a:lnSpc>
                <a:spcPct val="80000"/>
              </a:lnSpc>
              <a:buNone/>
            </a:pPr>
            <a:endParaRPr lang="en-US" sz="1400" b="1" dirty="0" smtClean="0"/>
          </a:p>
          <a:p>
            <a:pPr eaLnBrk="1" hangingPunct="1">
              <a:lnSpc>
                <a:spcPct val="80000"/>
              </a:lnSpc>
            </a:pPr>
            <a:r>
              <a:rPr lang="en-US" altLang="en-US" sz="1600" b="1" dirty="0" smtClean="0"/>
              <a:t>Means (assemblies, tasks, projects) to achieve the goal are defined in tiers “down and across” objectives using a work breakdown structure (WBS)</a:t>
            </a:r>
          </a:p>
          <a:p>
            <a:pPr eaLnBrk="1" hangingPunct="1">
              <a:lnSpc>
                <a:spcPct val="80000"/>
              </a:lnSpc>
              <a:buFontTx/>
              <a:buNone/>
            </a:pPr>
            <a:endParaRPr lang="en-US" altLang="en-US" sz="1400" b="1" dirty="0" smtClean="0"/>
          </a:p>
          <a:p>
            <a:pPr eaLnBrk="1" hangingPunct="1">
              <a:lnSpc>
                <a:spcPct val="80000"/>
              </a:lnSpc>
            </a:pPr>
            <a:r>
              <a:rPr lang="en-US" altLang="en-US" sz="1600" b="1" dirty="0" smtClean="0"/>
              <a:t>Means are related to performing organizations using an organization breakdown structure (OBS)</a:t>
            </a:r>
          </a:p>
          <a:p>
            <a:pPr eaLnBrk="1" hangingPunct="1">
              <a:lnSpc>
                <a:spcPct val="80000"/>
              </a:lnSpc>
              <a:buNone/>
            </a:pPr>
            <a:endParaRPr lang="en-US" altLang="en-US" sz="1400" b="1" dirty="0" smtClean="0"/>
          </a:p>
          <a:p>
            <a:pPr eaLnBrk="1" hangingPunct="1">
              <a:lnSpc>
                <a:spcPct val="80000"/>
              </a:lnSpc>
            </a:pPr>
            <a:r>
              <a:rPr lang="en-US" altLang="en-US" sz="1600" b="1" dirty="0" smtClean="0"/>
              <a:t>Public/private finance sources/organizations are defined for each means using a financial breakdown structure (FBS)</a:t>
            </a:r>
            <a:endParaRPr lang="en-US" altLang="en-US" sz="1400" b="1" dirty="0" smtClean="0"/>
          </a:p>
          <a:p>
            <a:pPr lvl="1" eaLnBrk="1" hangingPunct="1">
              <a:lnSpc>
                <a:spcPct val="80000"/>
              </a:lnSpc>
            </a:pPr>
            <a:r>
              <a:rPr lang="en-US" altLang="en-US" sz="1400" b="1" dirty="0" smtClean="0">
                <a:solidFill>
                  <a:srgbClr val="FF0000"/>
                </a:solidFill>
              </a:rPr>
              <a:t>FBS unique to NEP which differs from publicly funded DOD programs</a:t>
            </a:r>
          </a:p>
          <a:p>
            <a:pPr lvl="1" eaLnBrk="1" hangingPunct="1">
              <a:lnSpc>
                <a:spcPct val="80000"/>
              </a:lnSpc>
            </a:pPr>
            <a:r>
              <a:rPr lang="en-US" altLang="en-US" sz="1400" b="1" dirty="0" smtClean="0">
                <a:solidFill>
                  <a:srgbClr val="FF0000"/>
                </a:solidFill>
              </a:rPr>
              <a:t>Government “co-invests” to fill gap between business and needed investment </a:t>
            </a:r>
          </a:p>
          <a:p>
            <a:pPr lvl="1" eaLnBrk="1" hangingPunct="1">
              <a:lnSpc>
                <a:spcPct val="80000"/>
              </a:lnSpc>
              <a:buNone/>
            </a:pPr>
            <a:endParaRPr lang="en-US" altLang="en-US" sz="1400" b="1" dirty="0" smtClean="0"/>
          </a:p>
          <a:p>
            <a:pPr eaLnBrk="1" hangingPunct="1">
              <a:lnSpc>
                <a:spcPct val="80000"/>
              </a:lnSpc>
            </a:pPr>
            <a:r>
              <a:rPr lang="en-US" altLang="en-US" sz="1600" b="1" dirty="0" smtClean="0"/>
              <a:t>A cost/schedule system is developed to manage all work elements and means</a:t>
            </a:r>
          </a:p>
          <a:p>
            <a:pPr eaLnBrk="1" hangingPunct="1">
              <a:lnSpc>
                <a:spcPct val="80000"/>
              </a:lnSpc>
              <a:buNone/>
            </a:pPr>
            <a:endParaRPr lang="en-US" altLang="en-US" sz="1400" b="1" dirty="0" smtClean="0"/>
          </a:p>
          <a:p>
            <a:pPr eaLnBrk="1" hangingPunct="1">
              <a:lnSpc>
                <a:spcPct val="80000"/>
              </a:lnSpc>
            </a:pPr>
            <a:r>
              <a:rPr lang="en-US" altLang="en-US" sz="1600" b="1" dirty="0" smtClean="0"/>
              <a:t>The above are structured within a management framework wherein a change in any element immediately translates into impacts on all other elements</a:t>
            </a:r>
          </a:p>
          <a:p>
            <a:pPr eaLnBrk="1" hangingPunct="1">
              <a:lnSpc>
                <a:spcPct val="80000"/>
              </a:lnSpc>
              <a:buFontTx/>
              <a:buNone/>
            </a:pPr>
            <a:endParaRPr lang="en-US" altLang="en-US" sz="1800" b="1" dirty="0" smtClean="0"/>
          </a:p>
          <a:p>
            <a:pPr eaLnBrk="1" hangingPunct="1">
              <a:lnSpc>
                <a:spcPct val="80000"/>
              </a:lnSpc>
              <a:buFontTx/>
              <a:buNone/>
            </a:pPr>
            <a:r>
              <a:rPr lang="en-US" altLang="en-US" sz="1400" b="1" dirty="0" smtClean="0"/>
              <a:t>       </a:t>
            </a:r>
            <a:endParaRPr lang="en-US" altLang="en-US" sz="1800" b="1" dirty="0" smtClean="0"/>
          </a:p>
          <a:p>
            <a:pPr eaLnBrk="1" hangingPunct="1">
              <a:lnSpc>
                <a:spcPct val="80000"/>
              </a:lnSpc>
            </a:pPr>
            <a:endParaRPr lang="en-US" altLang="en-US" sz="1800" b="1" dirty="0" smtClean="0"/>
          </a:p>
          <a:p>
            <a:pPr eaLnBrk="1" hangingPunct="1">
              <a:lnSpc>
                <a:spcPct val="80000"/>
              </a:lnSpc>
            </a:pPr>
            <a:endParaRPr lang="en-US" altLang="en-US" sz="1800" b="1" dirty="0" smtClean="0"/>
          </a:p>
          <a:p>
            <a:pPr eaLnBrk="1" hangingPunct="1">
              <a:lnSpc>
                <a:spcPct val="80000"/>
              </a:lnSpc>
            </a:pPr>
            <a:endParaRPr lang="en-US" altLang="en-US" sz="1800" b="1"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838200"/>
          </a:xfrm>
        </p:spPr>
        <p:txBody>
          <a:bodyPr>
            <a:normAutofit/>
          </a:bodyPr>
          <a:lstStyle/>
          <a:p>
            <a:r>
              <a:rPr lang="en-US" sz="2000" b="1" dirty="0" smtClean="0">
                <a:latin typeface="Arial" pitchFamily="34" charset="0"/>
                <a:cs typeface="Arial" pitchFamily="34" charset="0"/>
              </a:rPr>
              <a:t>Approach Analogous to NASA Systems Engineering Engine</a:t>
            </a:r>
            <a:br>
              <a:rPr lang="en-US" sz="2000" b="1" dirty="0" smtClean="0">
                <a:latin typeface="Arial" pitchFamily="34" charset="0"/>
                <a:cs typeface="Arial" pitchFamily="34" charset="0"/>
              </a:rPr>
            </a:br>
            <a:r>
              <a:rPr lang="en-US" sz="1200" dirty="0" smtClean="0">
                <a:latin typeface="Arial" pitchFamily="34" charset="0"/>
                <a:cs typeface="Arial" pitchFamily="34" charset="0"/>
              </a:rPr>
              <a:t> -  NASA Systems Engineering Handbook</a:t>
            </a:r>
            <a:endParaRPr lang="en-US" sz="1200" dirty="0">
              <a:latin typeface="Arial" pitchFamily="34" charset="0"/>
              <a:cs typeface="Arial" pitchFamily="34" charset="0"/>
            </a:endParaRPr>
          </a:p>
        </p:txBody>
      </p:sp>
      <p:pic>
        <p:nvPicPr>
          <p:cNvPr id="1028" name="Picture 4"/>
          <p:cNvPicPr>
            <a:picLocks noChangeAspect="1" noChangeArrowheads="1"/>
          </p:cNvPicPr>
          <p:nvPr/>
        </p:nvPicPr>
        <p:blipFill>
          <a:blip r:embed="rId2" cstate="print"/>
          <a:srcRect/>
          <a:stretch>
            <a:fillRect/>
          </a:stretch>
        </p:blipFill>
        <p:spPr bwMode="auto">
          <a:xfrm>
            <a:off x="1028755" y="1219200"/>
            <a:ext cx="7083177" cy="47244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5" name="Rectangle 6"/>
          <p:cNvSpPr>
            <a:spLocks noGrp="1" noChangeArrowheads="1"/>
          </p:cNvSpPr>
          <p:nvPr>
            <p:ph type="sldNum" sz="quarter" idx="12"/>
          </p:nvPr>
        </p:nvSpPr>
        <p:spPr>
          <a:noFill/>
          <a:ln>
            <a:miter lim="800000"/>
            <a:headEnd/>
            <a:tailEnd/>
          </a:ln>
        </p:spPr>
        <p:txBody>
          <a:bodyPr/>
          <a:lstStyle/>
          <a:p>
            <a:fld id="{25380777-86EA-443E-A86C-EB2E56224DF2}" type="slidenum">
              <a:rPr lang="en-US" altLang="en-US" smtClean="0">
                <a:latin typeface="Arial" charset="0"/>
                <a:cs typeface="Arial" charset="0"/>
              </a:rPr>
              <a:pPr/>
              <a:t>18</a:t>
            </a:fld>
            <a:endParaRPr lang="en-US" altLang="en-US" dirty="0" smtClean="0">
              <a:latin typeface="Arial" charset="0"/>
              <a:cs typeface="Arial" charset="0"/>
            </a:endParaRPr>
          </a:p>
        </p:txBody>
      </p:sp>
      <p:sp>
        <p:nvSpPr>
          <p:cNvPr id="379906"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A5BE6659-250D-4257-920E-C8F4910CFAA8}" type="slidenum">
              <a:rPr lang="en-US" altLang="en-US"/>
              <a:pPr algn="r"/>
              <a:t>18</a:t>
            </a:fld>
            <a:endParaRPr lang="en-US" altLang="en-US" dirty="0"/>
          </a:p>
        </p:txBody>
      </p:sp>
      <p:sp>
        <p:nvSpPr>
          <p:cNvPr id="379907" name="Rectangle 2"/>
          <p:cNvSpPr>
            <a:spLocks noGrp="1" noChangeArrowheads="1"/>
          </p:cNvSpPr>
          <p:nvPr>
            <p:ph type="title"/>
          </p:nvPr>
        </p:nvSpPr>
        <p:spPr>
          <a:xfrm>
            <a:off x="0" y="0"/>
            <a:ext cx="9144000" cy="1143000"/>
          </a:xfrm>
        </p:spPr>
        <p:txBody>
          <a:bodyPr/>
          <a:lstStyle/>
          <a:p>
            <a:pPr eaLnBrk="1" hangingPunct="1"/>
            <a:r>
              <a:rPr lang="en-US" altLang="en-US" sz="2000" b="1" dirty="0" smtClean="0"/>
              <a:t/>
            </a:r>
            <a:br>
              <a:rPr lang="en-US" altLang="en-US" sz="2000" b="1" dirty="0" smtClean="0"/>
            </a:br>
            <a:r>
              <a:rPr lang="en-US" altLang="en-US" sz="2000" b="1" dirty="0" smtClean="0"/>
              <a:t/>
            </a:r>
            <a:br>
              <a:rPr lang="en-US" altLang="en-US" sz="2000" b="1" dirty="0" smtClean="0"/>
            </a:br>
            <a:r>
              <a:rPr lang="en-US" altLang="en-US" sz="2000" b="1" dirty="0" smtClean="0">
                <a:solidFill>
                  <a:srgbClr val="FF0000"/>
                </a:solidFill>
              </a:rPr>
              <a:t>Replace Imported Oil and Reduce Emissions in </a:t>
            </a:r>
            <a:br>
              <a:rPr lang="en-US" altLang="en-US" sz="2000" b="1" dirty="0" smtClean="0">
                <a:solidFill>
                  <a:srgbClr val="FF0000"/>
                </a:solidFill>
              </a:rPr>
            </a:br>
            <a:r>
              <a:rPr lang="en-US" altLang="en-US" sz="2000" b="1" dirty="0" smtClean="0">
                <a:solidFill>
                  <a:srgbClr val="FF0000"/>
                </a:solidFill>
              </a:rPr>
              <a:t>Economic Sectors as Required to Achieve Goal</a:t>
            </a:r>
            <a:r>
              <a:rPr lang="en-US" altLang="en-US" sz="2000" b="1" dirty="0" smtClean="0"/>
              <a:t/>
            </a:r>
            <a:br>
              <a:rPr lang="en-US" altLang="en-US" sz="2000" b="1" dirty="0" smtClean="0"/>
            </a:br>
            <a:r>
              <a:rPr lang="en-US" altLang="en-US" sz="1600" b="1" dirty="0" smtClean="0"/>
              <a:t>Replace oil in economic sectors from other sources at least 6 MBD</a:t>
            </a:r>
            <a:br>
              <a:rPr lang="en-US" altLang="en-US" sz="1600" b="1" dirty="0" smtClean="0"/>
            </a:br>
            <a:r>
              <a:rPr lang="en-US" altLang="en-US" sz="1600" b="1" dirty="0" smtClean="0"/>
              <a:t/>
            </a:r>
            <a:br>
              <a:rPr lang="en-US" altLang="en-US" sz="1600" b="1" dirty="0" smtClean="0"/>
            </a:br>
            <a:r>
              <a:rPr lang="en-US" altLang="en-US" sz="2000" b="1" dirty="0" smtClean="0"/>
              <a:t/>
            </a:r>
            <a:br>
              <a:rPr lang="en-US" altLang="en-US" sz="2000" b="1" dirty="0" smtClean="0"/>
            </a:br>
            <a:endParaRPr lang="en-US" altLang="en-US" sz="2000" b="1" dirty="0" smtClean="0"/>
          </a:p>
        </p:txBody>
      </p:sp>
      <p:sp>
        <p:nvSpPr>
          <p:cNvPr id="379908" name="Rectangle 3"/>
          <p:cNvSpPr>
            <a:spLocks noGrp="1" noChangeArrowheads="1"/>
          </p:cNvSpPr>
          <p:nvPr>
            <p:ph type="body" idx="1"/>
          </p:nvPr>
        </p:nvSpPr>
        <p:spPr>
          <a:xfrm>
            <a:off x="457200" y="838200"/>
            <a:ext cx="8229600" cy="5791200"/>
          </a:xfrm>
        </p:spPr>
        <p:txBody>
          <a:bodyPr/>
          <a:lstStyle/>
          <a:p>
            <a:pPr algn="ctr" eaLnBrk="1" hangingPunct="1">
              <a:buFontTx/>
              <a:buNone/>
            </a:pPr>
            <a:endParaRPr lang="en-US" altLang="en-US" sz="1200" b="1" dirty="0" smtClean="0"/>
          </a:p>
          <a:p>
            <a:pPr eaLnBrk="1" hangingPunct="1"/>
            <a:r>
              <a:rPr lang="en-US" altLang="en-US" sz="1600" b="1" dirty="0" smtClean="0">
                <a:latin typeface="Arial" pitchFamily="34" charset="0"/>
                <a:cs typeface="Arial" pitchFamily="34" charset="0"/>
              </a:rPr>
              <a:t>Priority to sector objectives based on oil usage</a:t>
            </a:r>
          </a:p>
          <a:p>
            <a:pPr eaLnBrk="1" hangingPunct="1">
              <a:buNone/>
            </a:pPr>
            <a:endParaRPr lang="en-US" altLang="en-US" sz="800" b="1" dirty="0" smtClean="0">
              <a:latin typeface="Arial" pitchFamily="34" charset="0"/>
              <a:cs typeface="Arial" pitchFamily="34" charset="0"/>
            </a:endParaRPr>
          </a:p>
          <a:p>
            <a:pPr eaLnBrk="1" hangingPunct="1"/>
            <a:r>
              <a:rPr lang="en-US" altLang="en-US" sz="1600" b="1" dirty="0" smtClean="0">
                <a:latin typeface="Arial" pitchFamily="34" charset="0"/>
                <a:cs typeface="Arial" pitchFamily="34" charset="0"/>
              </a:rPr>
              <a:t>Priority within sectors to means based on contribution to objective in a decade</a:t>
            </a:r>
          </a:p>
          <a:p>
            <a:pPr eaLnBrk="1" hangingPunct="1">
              <a:buNone/>
            </a:pPr>
            <a:endParaRPr lang="en-US" altLang="en-US" sz="800" b="1" dirty="0" smtClean="0">
              <a:latin typeface="Arial" pitchFamily="34" charset="0"/>
              <a:cs typeface="Arial" pitchFamily="34" charset="0"/>
            </a:endParaRPr>
          </a:p>
          <a:p>
            <a:pPr eaLnBrk="1" hangingPunct="1">
              <a:buNone/>
            </a:pPr>
            <a:endParaRPr lang="en-US" altLang="en-US" sz="1200" b="1" dirty="0" smtClean="0">
              <a:latin typeface="Arial" pitchFamily="34" charset="0"/>
              <a:cs typeface="Arial" pitchFamily="34" charset="0"/>
            </a:endParaRPr>
          </a:p>
          <a:p>
            <a:pPr eaLnBrk="1" hangingPunct="1">
              <a:buNone/>
            </a:pPr>
            <a:endParaRPr lang="en-US" altLang="en-US" sz="800" b="1" dirty="0" smtClean="0">
              <a:latin typeface="Arial" pitchFamily="34" charset="0"/>
              <a:cs typeface="Arial" pitchFamily="34" charset="0"/>
            </a:endParaRPr>
          </a:p>
          <a:p>
            <a:pPr eaLnBrk="1" hangingPunct="1">
              <a:buNone/>
            </a:pPr>
            <a:endParaRPr lang="en-US" altLang="en-US" sz="800" b="1" dirty="0" smtClean="0"/>
          </a:p>
          <a:p>
            <a:pPr lvl="1" eaLnBrk="1" hangingPunct="1">
              <a:buFontTx/>
              <a:buNone/>
            </a:pPr>
            <a:endParaRPr lang="en-US" altLang="en-US" sz="1000" dirty="0" smtClean="0"/>
          </a:p>
          <a:p>
            <a:pPr lvl="1" algn="ctr" eaLnBrk="1" hangingPunct="1">
              <a:buFontTx/>
              <a:buNone/>
            </a:pPr>
            <a:endParaRPr lang="en-US" altLang="en-US" sz="1400" b="1" dirty="0" smtClean="0"/>
          </a:p>
        </p:txBody>
      </p:sp>
      <p:sp>
        <p:nvSpPr>
          <p:cNvPr id="379909" name="Rectangle 6"/>
          <p:cNvSpPr>
            <a:spLocks noChangeArrowheads="1"/>
          </p:cNvSpPr>
          <p:nvPr/>
        </p:nvSpPr>
        <p:spPr bwMode="auto">
          <a:xfrm>
            <a:off x="1219200" y="2004307"/>
            <a:ext cx="6261100" cy="400110"/>
          </a:xfrm>
          <a:prstGeom prst="rect">
            <a:avLst/>
          </a:prstGeom>
          <a:solidFill>
            <a:srgbClr val="FFFFFF"/>
          </a:solidFill>
          <a:ln w="9525">
            <a:noFill/>
            <a:miter lim="800000"/>
            <a:headEnd/>
            <a:tailEnd/>
          </a:ln>
        </p:spPr>
        <p:txBody>
          <a:bodyPr wrap="square" lIns="0" tIns="0" rIns="0" bIns="0" anchor="ctr">
            <a:spAutoFit/>
          </a:bodyPr>
          <a:lstStyle/>
          <a:p>
            <a:pPr algn="ctr"/>
            <a:r>
              <a:rPr lang="en-US" altLang="en-US" b="1" dirty="0"/>
              <a:t>Energy Consumption </a:t>
            </a:r>
            <a:r>
              <a:rPr lang="en-US" altLang="en-US" b="1" dirty="0" smtClean="0"/>
              <a:t>by Sector </a:t>
            </a:r>
            <a:r>
              <a:rPr lang="en-US" altLang="en-US" b="1" dirty="0"/>
              <a:t>and Energy Source, 2012</a:t>
            </a:r>
            <a:r>
              <a:rPr lang="en-US" altLang="en-US" dirty="0"/>
              <a:t> </a:t>
            </a:r>
          </a:p>
          <a:p>
            <a:pPr algn="ctr"/>
            <a:r>
              <a:rPr lang="en-US" altLang="en-US" sz="1200" b="1" dirty="0"/>
              <a:t>Source: DOE, EERE, Vehicles Technologies Office</a:t>
            </a:r>
          </a:p>
        </p:txBody>
      </p:sp>
      <p:pic>
        <p:nvPicPr>
          <p:cNvPr id="379910" name="Picture 7" descr="Graph of energy consumption by sector and energy source in 2012. See table below for more detailed information."/>
          <p:cNvPicPr>
            <a:picLocks noChangeAspect="1" noChangeArrowheads="1"/>
          </p:cNvPicPr>
          <p:nvPr/>
        </p:nvPicPr>
        <p:blipFill>
          <a:blip r:embed="rId2" cstate="print">
            <a:lum contrast="12000"/>
          </a:blip>
          <a:srcRect/>
          <a:stretch>
            <a:fillRect/>
          </a:stretch>
        </p:blipFill>
        <p:spPr bwMode="auto">
          <a:xfrm>
            <a:off x="1600200" y="2420112"/>
            <a:ext cx="5638800" cy="4285489"/>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04800"/>
            <a:ext cx="8229600" cy="609600"/>
          </a:xfrm>
        </p:spPr>
        <p:txBody>
          <a:bodyPr/>
          <a:lstStyle/>
          <a:p>
            <a:pPr algn="l"/>
            <a:r>
              <a:rPr lang="en-US" altLang="en-US" sz="1600" b="1" dirty="0" smtClean="0"/>
              <a:t/>
            </a:r>
            <a:br>
              <a:rPr lang="en-US" altLang="en-US" sz="1600" b="1" dirty="0" smtClean="0"/>
            </a:br>
            <a:r>
              <a:rPr lang="en-US" altLang="en-US" sz="2000" b="1" dirty="0" smtClean="0"/>
              <a:t> </a:t>
            </a:r>
            <a:br>
              <a:rPr lang="en-US" altLang="en-US" sz="2000" b="1" dirty="0" smtClean="0"/>
            </a:br>
            <a:r>
              <a:rPr lang="en-US" altLang="en-US" sz="1600" b="1" dirty="0" smtClean="0"/>
              <a:t> </a:t>
            </a:r>
            <a:br>
              <a:rPr lang="en-US" altLang="en-US" sz="1600" b="1" dirty="0" smtClean="0"/>
            </a:br>
            <a:r>
              <a:rPr lang="en-US" altLang="en-US" sz="1600" b="1" dirty="0" smtClean="0"/>
              <a:t/>
            </a:r>
            <a:br>
              <a:rPr lang="en-US" altLang="en-US" sz="1600" b="1" dirty="0" smtClean="0"/>
            </a:br>
            <a:r>
              <a:rPr lang="en-US" altLang="en-US" sz="1600" b="1" dirty="0" smtClean="0"/>
              <a:t/>
            </a:r>
            <a:br>
              <a:rPr lang="en-US" altLang="en-US" sz="1600" b="1" dirty="0" smtClean="0"/>
            </a:br>
            <a:r>
              <a:rPr lang="en-US" altLang="en-US" sz="1600" b="1" dirty="0" smtClean="0"/>
              <a:t/>
            </a:r>
            <a:br>
              <a:rPr lang="en-US" altLang="en-US" sz="1600" b="1" dirty="0" smtClean="0"/>
            </a:br>
            <a:r>
              <a:rPr lang="en-US" altLang="en-US" sz="2000" b="1" dirty="0" smtClean="0"/>
              <a:t>Reduce GHG emissions in Economic Sectors at Least 1,300 MMT</a:t>
            </a:r>
            <a:br>
              <a:rPr lang="en-US" altLang="en-US" sz="2000" b="1" dirty="0" smtClean="0"/>
            </a:br>
            <a:r>
              <a:rPr lang="en-US" altLang="en-US" sz="1600" b="1" dirty="0" smtClean="0"/>
              <a:t>Achieve President Obama’s goal: GHG emission </a:t>
            </a:r>
            <a:r>
              <a:rPr lang="en-US" altLang="en-US" sz="1600" b="1" dirty="0" smtClean="0">
                <a:cs typeface="Arial" pitchFamily="34" charset="0"/>
              </a:rPr>
              <a:t>26-28% below 2005 levels by 2025</a:t>
            </a:r>
            <a:br>
              <a:rPr lang="en-US" altLang="en-US" sz="1600" b="1" dirty="0" smtClean="0">
                <a:cs typeface="Arial" pitchFamily="34" charset="0"/>
              </a:rPr>
            </a:br>
            <a:r>
              <a:rPr lang="en-US" altLang="en-US" sz="1600" b="1" dirty="0" smtClean="0">
                <a:cs typeface="Arial" pitchFamily="34" charset="0"/>
              </a:rPr>
              <a:t/>
            </a:r>
            <a:br>
              <a:rPr lang="en-US" altLang="en-US" sz="1600" b="1" dirty="0" smtClean="0">
                <a:cs typeface="Arial" pitchFamily="34" charset="0"/>
              </a:rPr>
            </a:br>
            <a:r>
              <a:rPr lang="en-US" altLang="en-US" sz="1600" b="1" dirty="0" smtClean="0">
                <a:cs typeface="Arial" pitchFamily="34" charset="0"/>
              </a:rPr>
              <a:t/>
            </a:r>
            <a:br>
              <a:rPr lang="en-US" altLang="en-US" sz="1600" b="1" dirty="0" smtClean="0">
                <a:cs typeface="Arial" pitchFamily="34" charset="0"/>
              </a:rPr>
            </a:br>
            <a:r>
              <a:rPr lang="en-US" altLang="en-US" sz="1600" b="1" dirty="0" smtClean="0">
                <a:cs typeface="Arial" pitchFamily="34" charset="0"/>
              </a:rPr>
              <a:t> </a:t>
            </a:r>
            <a:br>
              <a:rPr lang="en-US" altLang="en-US" sz="1600" b="1" dirty="0" smtClean="0">
                <a:cs typeface="Arial" pitchFamily="34" charset="0"/>
              </a:rPr>
            </a:br>
            <a:r>
              <a:rPr lang="en-US" altLang="en-US" sz="2000" b="1" dirty="0" smtClean="0"/>
              <a:t>  </a:t>
            </a:r>
            <a:r>
              <a:rPr lang="en-US" altLang="en-US" sz="1600" b="1" dirty="0" smtClean="0"/>
              <a:t/>
            </a:r>
            <a:br>
              <a:rPr lang="en-US" altLang="en-US" sz="1600" b="1" dirty="0" smtClean="0"/>
            </a:br>
            <a:r>
              <a:rPr lang="en-US" altLang="en-US" sz="1600" b="1" dirty="0" smtClean="0"/>
              <a:t/>
            </a:r>
            <a:br>
              <a:rPr lang="en-US" altLang="en-US" sz="1600" b="1" dirty="0" smtClean="0"/>
            </a:br>
            <a:r>
              <a:rPr lang="en-US" altLang="en-US" sz="1600" b="1" dirty="0" smtClean="0"/>
              <a:t/>
            </a:r>
            <a:br>
              <a:rPr lang="en-US" altLang="en-US" sz="1600" b="1" dirty="0" smtClean="0"/>
            </a:br>
            <a:r>
              <a:rPr lang="en-US" altLang="en-US" sz="1600" b="1" dirty="0" smtClean="0"/>
              <a:t>  </a:t>
            </a:r>
            <a:r>
              <a:rPr lang="en-US" sz="1600" dirty="0" smtClean="0"/>
              <a:t/>
            </a:r>
            <a:br>
              <a:rPr lang="en-US" sz="1600" dirty="0" smtClean="0"/>
            </a:br>
            <a:endParaRPr lang="en-US" sz="1600" dirty="0"/>
          </a:p>
        </p:txBody>
      </p:sp>
      <p:sp>
        <p:nvSpPr>
          <p:cNvPr id="10" name="Content Placeholder 9"/>
          <p:cNvSpPr>
            <a:spLocks noGrp="1"/>
          </p:cNvSpPr>
          <p:nvPr>
            <p:ph idx="1"/>
          </p:nvPr>
        </p:nvSpPr>
        <p:spPr/>
        <p:txBody>
          <a:bodyPr/>
          <a:lstStyle/>
          <a:p>
            <a:pPr algn="ctr">
              <a:buNone/>
            </a:pPr>
            <a:r>
              <a:rPr lang="en-US" sz="1200" b="1" dirty="0" smtClean="0">
                <a:latin typeface="Arial" pitchFamily="34" charset="0"/>
                <a:cs typeface="Arial" pitchFamily="34" charset="0"/>
              </a:rPr>
              <a:t> </a:t>
            </a:r>
          </a:p>
          <a:p>
            <a:pPr algn="ctr">
              <a:buNone/>
            </a:pPr>
            <a:r>
              <a:rPr lang="en-US" sz="1200" b="1" dirty="0" smtClean="0">
                <a:latin typeface="Arial" pitchFamily="34" charset="0"/>
                <a:cs typeface="Arial" pitchFamily="34" charset="0"/>
              </a:rPr>
              <a:t>      </a:t>
            </a:r>
            <a:endParaRPr lang="en-US" sz="1200" b="1"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CBF83108-C6E3-470D-BEB6-B3EAEA6BE94A}" type="slidenum">
              <a:rPr lang="en-US" altLang="en-US" smtClean="0"/>
              <a:pPr>
                <a:defRPr/>
              </a:pPr>
              <a:t>19</a:t>
            </a:fld>
            <a:endParaRPr lang="en-US" altLang="en-US" dirty="0"/>
          </a:p>
        </p:txBody>
      </p:sp>
      <p:pic>
        <p:nvPicPr>
          <p:cNvPr id="1026" name="Picture 2"/>
          <p:cNvPicPr>
            <a:picLocks noChangeAspect="1" noChangeArrowheads="1"/>
          </p:cNvPicPr>
          <p:nvPr/>
        </p:nvPicPr>
        <p:blipFill>
          <a:blip r:embed="rId2" cstate="print"/>
          <a:srcRect/>
          <a:stretch>
            <a:fillRect/>
          </a:stretch>
        </p:blipFill>
        <p:spPr bwMode="auto">
          <a:xfrm>
            <a:off x="2590800" y="2590800"/>
            <a:ext cx="3712602" cy="3429001"/>
          </a:xfrm>
          <a:prstGeom prst="rect">
            <a:avLst/>
          </a:prstGeom>
          <a:noFill/>
          <a:ln w="9525">
            <a:noFill/>
            <a:miter lim="800000"/>
            <a:headEnd/>
            <a:tailEnd/>
          </a:ln>
          <a:effectLst/>
        </p:spPr>
      </p:pic>
      <p:sp>
        <p:nvSpPr>
          <p:cNvPr id="8" name="TextBox 7"/>
          <p:cNvSpPr txBox="1"/>
          <p:nvPr/>
        </p:nvSpPr>
        <p:spPr>
          <a:xfrm>
            <a:off x="1600200" y="1524000"/>
            <a:ext cx="5867400" cy="1261884"/>
          </a:xfrm>
          <a:prstGeom prst="rect">
            <a:avLst/>
          </a:prstGeom>
          <a:noFill/>
        </p:spPr>
        <p:txBody>
          <a:bodyPr wrap="square" rtlCol="0">
            <a:spAutoFit/>
          </a:bodyPr>
          <a:lstStyle/>
          <a:p>
            <a:pPr algn="ctr"/>
            <a:endParaRPr lang="en-US" sz="1600" b="1" dirty="0" smtClean="0"/>
          </a:p>
          <a:p>
            <a:pPr algn="ctr"/>
            <a:r>
              <a:rPr lang="en-US" sz="1600" b="1" dirty="0" smtClean="0"/>
              <a:t>Total U.S. Greenhouse Gas Emissions </a:t>
            </a:r>
          </a:p>
          <a:p>
            <a:pPr algn="ctr"/>
            <a:r>
              <a:rPr lang="en-US" sz="1600" b="1" dirty="0" smtClean="0"/>
              <a:t>by Economic Sector in 2012</a:t>
            </a:r>
          </a:p>
          <a:p>
            <a:pPr algn="ctr"/>
            <a:r>
              <a:rPr lang="en-US" b="1" dirty="0" smtClean="0">
                <a:latin typeface="Arial" pitchFamily="34" charset="0"/>
                <a:cs typeface="Arial" pitchFamily="34" charset="0"/>
              </a:rPr>
              <a:t>6,526 Million Metric Tons of CO2 equivalent</a:t>
            </a:r>
            <a:endParaRPr lang="en-US" b="1" dirty="0" smtClean="0"/>
          </a:p>
          <a:p>
            <a:endParaRPr lang="en-US" dirty="0"/>
          </a:p>
        </p:txBody>
      </p:sp>
      <p:sp>
        <p:nvSpPr>
          <p:cNvPr id="7" name="TextBox 6"/>
          <p:cNvSpPr txBox="1"/>
          <p:nvPr/>
        </p:nvSpPr>
        <p:spPr>
          <a:xfrm>
            <a:off x="4495800" y="6096000"/>
            <a:ext cx="184731" cy="307777"/>
          </a:xfrm>
          <a:prstGeom prst="rect">
            <a:avLst/>
          </a:prstGeom>
          <a:noFill/>
        </p:spPr>
        <p:txBody>
          <a:bodyPr wrap="none" rtlCol="0">
            <a:spAutoFit/>
          </a:bodyPr>
          <a:lstStyle/>
          <a:p>
            <a:endParaRPr lang="en-US" dirty="0"/>
          </a:p>
        </p:txBody>
      </p:sp>
      <p:sp>
        <p:nvSpPr>
          <p:cNvPr id="11" name="TextBox 10"/>
          <p:cNvSpPr txBox="1"/>
          <p:nvPr/>
        </p:nvSpPr>
        <p:spPr>
          <a:xfrm>
            <a:off x="1981201" y="6019800"/>
            <a:ext cx="5569706" cy="461665"/>
          </a:xfrm>
          <a:prstGeom prst="rect">
            <a:avLst/>
          </a:prstGeom>
          <a:noFill/>
        </p:spPr>
        <p:txBody>
          <a:bodyPr wrap="square" rtlCol="0">
            <a:spAutoFit/>
          </a:bodyPr>
          <a:lstStyle/>
          <a:p>
            <a:pPr algn="ctr">
              <a:buNone/>
            </a:pPr>
            <a:r>
              <a:rPr lang="en-US" sz="1200" dirty="0" smtClean="0">
                <a:latin typeface="Arial" pitchFamily="34" charset="0"/>
                <a:cs typeface="Arial" pitchFamily="34" charset="0"/>
              </a:rPr>
              <a:t>Source: All emission estimates from the Inventory of  </a:t>
            </a:r>
          </a:p>
          <a:p>
            <a:pPr algn="ctr">
              <a:buNone/>
            </a:pPr>
            <a:r>
              <a:rPr lang="en-US" sz="1200" dirty="0" smtClean="0">
                <a:latin typeface="Arial" pitchFamily="34" charset="0"/>
                <a:cs typeface="Arial" pitchFamily="34" charset="0"/>
              </a:rPr>
              <a:t>U.S. Greenhouse Gas Emissions and Sinks: 1990-2012</a:t>
            </a:r>
          </a:p>
        </p:txBody>
      </p:sp>
      <p:sp>
        <p:nvSpPr>
          <p:cNvPr id="9" name="TextBox 8"/>
          <p:cNvSpPr txBox="1"/>
          <p:nvPr/>
        </p:nvSpPr>
        <p:spPr>
          <a:xfrm>
            <a:off x="304800" y="914400"/>
            <a:ext cx="8610600" cy="984885"/>
          </a:xfrm>
          <a:prstGeom prst="rect">
            <a:avLst/>
          </a:prstGeom>
          <a:noFill/>
        </p:spPr>
        <p:txBody>
          <a:bodyPr wrap="square" rtlCol="0">
            <a:spAutoFit/>
          </a:bodyPr>
          <a:lstStyle/>
          <a:p>
            <a:pPr>
              <a:buFont typeface="Arial" pitchFamily="34" charset="0"/>
              <a:buChar char="•"/>
            </a:pPr>
            <a:r>
              <a:rPr lang="en-US" sz="1600" b="1" dirty="0" smtClean="0"/>
              <a:t>    Priority </a:t>
            </a:r>
            <a:r>
              <a:rPr lang="en-US" altLang="en-US" sz="1600" b="1" dirty="0" smtClean="0">
                <a:latin typeface="Arial" pitchFamily="34" charset="0"/>
                <a:cs typeface="Arial" pitchFamily="34" charset="0"/>
              </a:rPr>
              <a:t>to sector objectives based on  potential emissions reduction</a:t>
            </a:r>
          </a:p>
          <a:p>
            <a:endParaRPr lang="en-US" altLang="en-US" sz="1000" b="1" dirty="0" smtClean="0">
              <a:latin typeface="Arial" pitchFamily="34" charset="0"/>
              <a:cs typeface="Arial" pitchFamily="34" charset="0"/>
            </a:endParaRPr>
          </a:p>
          <a:p>
            <a:pPr>
              <a:buFont typeface="Arial" pitchFamily="34" charset="0"/>
              <a:buChar char="•"/>
            </a:pPr>
            <a:r>
              <a:rPr lang="en-US" sz="1600" b="1" dirty="0" smtClean="0"/>
              <a:t>    </a:t>
            </a:r>
            <a:r>
              <a:rPr lang="en-US" altLang="en-US" sz="1600" b="1" dirty="0" smtClean="0">
                <a:latin typeface="Arial" pitchFamily="34" charset="0"/>
                <a:cs typeface="Arial" pitchFamily="34" charset="0"/>
              </a:rPr>
              <a:t>Priority within sectors to means based on contribution to objective in a decade</a:t>
            </a:r>
          </a:p>
          <a:p>
            <a:pPr>
              <a:buFont typeface="Arial" pitchFamily="34" charset="0"/>
              <a:buChar char="•"/>
            </a:pPr>
            <a:endParaRPr lang="en-US" sz="16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1" name="Rectangle 6"/>
          <p:cNvSpPr>
            <a:spLocks noGrp="1" noChangeArrowheads="1"/>
          </p:cNvSpPr>
          <p:nvPr>
            <p:ph type="sldNum" sz="quarter" idx="12"/>
          </p:nvPr>
        </p:nvSpPr>
        <p:spPr>
          <a:noFill/>
          <a:ln>
            <a:miter lim="800000"/>
            <a:headEnd/>
            <a:tailEnd/>
          </a:ln>
        </p:spPr>
        <p:txBody>
          <a:bodyPr/>
          <a:lstStyle/>
          <a:p>
            <a:fld id="{5C488B75-7F1C-4357-B1A3-1AF228C2471D}" type="slidenum">
              <a:rPr lang="en-US" altLang="en-US" smtClean="0">
                <a:latin typeface="Arial" charset="0"/>
                <a:cs typeface="Arial" charset="0"/>
              </a:rPr>
              <a:pPr/>
              <a:t>2</a:t>
            </a:fld>
            <a:endParaRPr lang="en-US" altLang="en-US" dirty="0" smtClean="0">
              <a:latin typeface="Arial" charset="0"/>
              <a:cs typeface="Arial" charset="0"/>
            </a:endParaRPr>
          </a:p>
        </p:txBody>
      </p:sp>
      <p:sp>
        <p:nvSpPr>
          <p:cNvPr id="358402"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E06F4D23-C463-4F7D-9192-4B9F7C547AC1}" type="slidenum">
              <a:rPr lang="en-US" altLang="en-US" smtClean="0"/>
              <a:pPr algn="r"/>
              <a:t>2</a:t>
            </a:fld>
            <a:r>
              <a:rPr lang="en-US" altLang="en-US" dirty="0" smtClean="0"/>
              <a:t> </a:t>
            </a:r>
            <a:endParaRPr lang="en-US" altLang="en-US" dirty="0"/>
          </a:p>
        </p:txBody>
      </p:sp>
      <p:sp>
        <p:nvSpPr>
          <p:cNvPr id="358403" name="Rectangle 2"/>
          <p:cNvSpPr>
            <a:spLocks noGrp="1" noChangeArrowheads="1"/>
          </p:cNvSpPr>
          <p:nvPr>
            <p:ph type="title"/>
          </p:nvPr>
        </p:nvSpPr>
        <p:spPr>
          <a:xfrm>
            <a:off x="457200" y="0"/>
            <a:ext cx="8229600" cy="762000"/>
          </a:xfrm>
        </p:spPr>
        <p:txBody>
          <a:bodyPr/>
          <a:lstStyle/>
          <a:p>
            <a:pPr eaLnBrk="1" hangingPunct="1"/>
            <a:r>
              <a:rPr lang="en-US" altLang="en-US" sz="2000" b="1" dirty="0" smtClean="0"/>
              <a:t>Presentation Outline</a:t>
            </a:r>
          </a:p>
        </p:txBody>
      </p:sp>
      <p:sp>
        <p:nvSpPr>
          <p:cNvPr id="358404" name="Rectangle 3"/>
          <p:cNvSpPr>
            <a:spLocks noGrp="1" noChangeArrowheads="1"/>
          </p:cNvSpPr>
          <p:nvPr>
            <p:ph type="body" idx="1"/>
          </p:nvPr>
        </p:nvSpPr>
        <p:spPr>
          <a:xfrm>
            <a:off x="457200" y="914400"/>
            <a:ext cx="8458200" cy="4419600"/>
          </a:xfrm>
        </p:spPr>
        <p:txBody>
          <a:bodyPr/>
          <a:lstStyle/>
          <a:p>
            <a:pPr eaLnBrk="1" hangingPunct="1">
              <a:lnSpc>
                <a:spcPct val="80000"/>
              </a:lnSpc>
            </a:pPr>
            <a:r>
              <a:rPr lang="en-US" altLang="en-US" sz="1800" b="1" dirty="0" smtClean="0"/>
              <a:t>What Is The Goal</a:t>
            </a:r>
          </a:p>
          <a:p>
            <a:pPr eaLnBrk="1" hangingPunct="1">
              <a:lnSpc>
                <a:spcPct val="80000"/>
              </a:lnSpc>
              <a:buNone/>
            </a:pPr>
            <a:endParaRPr lang="en-US" altLang="en-US" sz="1800" b="1" dirty="0" smtClean="0"/>
          </a:p>
          <a:p>
            <a:pPr eaLnBrk="1" hangingPunct="1">
              <a:lnSpc>
                <a:spcPct val="80000"/>
              </a:lnSpc>
            </a:pPr>
            <a:r>
              <a:rPr lang="en-US" altLang="en-US" sz="1800" b="1" dirty="0" smtClean="0"/>
              <a:t>When Will We Achieve it? </a:t>
            </a:r>
          </a:p>
          <a:p>
            <a:pPr lvl="1" eaLnBrk="1" hangingPunct="1">
              <a:lnSpc>
                <a:spcPct val="80000"/>
              </a:lnSpc>
              <a:buFontTx/>
              <a:buNone/>
            </a:pPr>
            <a:endParaRPr lang="en-US" altLang="en-US" sz="1800" dirty="0" smtClean="0"/>
          </a:p>
          <a:p>
            <a:pPr eaLnBrk="1" hangingPunct="1">
              <a:lnSpc>
                <a:spcPct val="80000"/>
              </a:lnSpc>
            </a:pPr>
            <a:r>
              <a:rPr lang="en-US" altLang="en-US" sz="1800" b="1" dirty="0" smtClean="0"/>
              <a:t>Why Should We Achieve the Goal? To Avoid Chaos</a:t>
            </a:r>
          </a:p>
          <a:p>
            <a:pPr eaLnBrk="1" hangingPunct="1">
              <a:lnSpc>
                <a:spcPct val="80000"/>
              </a:lnSpc>
              <a:buNone/>
            </a:pPr>
            <a:r>
              <a:rPr lang="en-US" altLang="en-US" sz="1800" dirty="0" smtClean="0"/>
              <a:t>          </a:t>
            </a:r>
          </a:p>
          <a:p>
            <a:pPr eaLnBrk="1" hangingPunct="1">
              <a:lnSpc>
                <a:spcPct val="80000"/>
              </a:lnSpc>
            </a:pPr>
            <a:r>
              <a:rPr lang="en-US" altLang="en-US" sz="1800" b="1" dirty="0" smtClean="0"/>
              <a:t>How Will We Achieve the Goal? Use Methods Proven “At Scale”</a:t>
            </a:r>
          </a:p>
          <a:p>
            <a:pPr eaLnBrk="1" hangingPunct="1">
              <a:lnSpc>
                <a:spcPct val="80000"/>
              </a:lnSpc>
              <a:buNone/>
            </a:pPr>
            <a:endParaRPr lang="en-US" altLang="en-US" sz="1800" b="1" dirty="0" smtClean="0"/>
          </a:p>
          <a:p>
            <a:pPr eaLnBrk="1" hangingPunct="1">
              <a:lnSpc>
                <a:spcPct val="80000"/>
              </a:lnSpc>
            </a:pPr>
            <a:r>
              <a:rPr lang="en-US" altLang="en-US" sz="1800" b="1" dirty="0" smtClean="0"/>
              <a:t>How Will NEP Operate?</a:t>
            </a:r>
          </a:p>
          <a:p>
            <a:pPr eaLnBrk="1" hangingPunct="1">
              <a:lnSpc>
                <a:spcPct val="80000"/>
              </a:lnSpc>
              <a:buNone/>
            </a:pPr>
            <a:endParaRPr lang="en-US" altLang="en-US" sz="1600" b="1" dirty="0" smtClean="0"/>
          </a:p>
          <a:p>
            <a:pPr eaLnBrk="1" hangingPunct="1">
              <a:lnSpc>
                <a:spcPct val="80000"/>
              </a:lnSpc>
            </a:pPr>
            <a:r>
              <a:rPr lang="en-US" altLang="en-US" sz="1800" b="1" dirty="0" smtClean="0"/>
              <a:t>How Do We Start? NEP Planning Project</a:t>
            </a:r>
          </a:p>
          <a:p>
            <a:pPr eaLnBrk="1" hangingPunct="1">
              <a:lnSpc>
                <a:spcPct val="80000"/>
              </a:lnSpc>
              <a:buNone/>
            </a:pPr>
            <a:endParaRPr lang="en-US" altLang="en-US" sz="1600" b="1" dirty="0" smtClean="0"/>
          </a:p>
          <a:p>
            <a:pPr eaLnBrk="1" hangingPunct="1">
              <a:lnSpc>
                <a:spcPct val="80000"/>
              </a:lnSpc>
            </a:pPr>
            <a:r>
              <a:rPr lang="en-US" altLang="en-US" sz="1800" b="1" dirty="0" smtClean="0"/>
              <a:t>How Will We Educate Leaders Able To Solve Today’s Problems?</a:t>
            </a:r>
          </a:p>
          <a:p>
            <a:pPr eaLnBrk="1" hangingPunct="1">
              <a:lnSpc>
                <a:spcPct val="80000"/>
              </a:lnSpc>
              <a:buNone/>
            </a:pPr>
            <a:endParaRPr lang="en-US" altLang="en-US" sz="1800" b="1" dirty="0" smtClean="0"/>
          </a:p>
          <a:p>
            <a:pPr eaLnBrk="1" hangingPunct="1">
              <a:lnSpc>
                <a:spcPct val="80000"/>
              </a:lnSpc>
              <a:buNone/>
            </a:pPr>
            <a:endParaRPr lang="en-US" altLang="en-US" sz="1600" b="1" dirty="0" smtClean="0"/>
          </a:p>
          <a:p>
            <a:pPr eaLnBrk="1" hangingPunct="1">
              <a:lnSpc>
                <a:spcPct val="80000"/>
              </a:lnSpc>
              <a:buNone/>
            </a:pPr>
            <a:r>
              <a:rPr lang="en-US" altLang="en-US" sz="1400" b="1" dirty="0" smtClean="0"/>
              <a:t/>
            </a:r>
            <a:br>
              <a:rPr lang="en-US" altLang="en-US" sz="1400" b="1" dirty="0" smtClean="0"/>
            </a:br>
            <a:endParaRPr lang="en-US" altLang="en-US" sz="1400" b="1" dirty="0" smtClean="0"/>
          </a:p>
          <a:p>
            <a:pPr eaLnBrk="1" hangingPunct="1">
              <a:lnSpc>
                <a:spcPct val="80000"/>
              </a:lnSpc>
              <a:buFontTx/>
              <a:buNone/>
            </a:pPr>
            <a:endParaRPr lang="en-US" altLang="en-US" sz="1600" b="1" dirty="0" smtClean="0"/>
          </a:p>
          <a:p>
            <a:pPr lvl="1" eaLnBrk="1" hangingPunct="1">
              <a:lnSpc>
                <a:spcPct val="80000"/>
              </a:lnSpc>
              <a:buFontTx/>
              <a:buNone/>
            </a:pPr>
            <a:r>
              <a:rPr lang="en-US" altLang="en-US" sz="2000" dirty="0" smtClean="0"/>
              <a:t> </a:t>
            </a:r>
          </a:p>
          <a:p>
            <a:pPr eaLnBrk="1" hangingPunct="1">
              <a:lnSpc>
                <a:spcPct val="80000"/>
              </a:lnSpc>
              <a:buFontTx/>
              <a:buNone/>
            </a:pPr>
            <a:endParaRPr lang="en-US" altLang="en-US" sz="20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Rectangle 2"/>
          <p:cNvSpPr>
            <a:spLocks noGrp="1" noChangeArrowheads="1"/>
          </p:cNvSpPr>
          <p:nvPr>
            <p:ph type="title"/>
          </p:nvPr>
        </p:nvSpPr>
        <p:spPr>
          <a:xfrm>
            <a:off x="457200" y="-304800"/>
            <a:ext cx="8229600" cy="1524000"/>
          </a:xfrm>
        </p:spPr>
        <p:txBody>
          <a:bodyPr>
            <a:normAutofit fontScale="90000"/>
          </a:bodyPr>
          <a:lstStyle/>
          <a:p>
            <a:pPr eaLnBrk="1" hangingPunct="1"/>
            <a:r>
              <a:rPr lang="en-US" altLang="en-US" sz="2000" b="1" dirty="0" smtClean="0"/>
              <a:t/>
            </a:r>
            <a:br>
              <a:rPr lang="en-US" altLang="en-US" sz="2000" b="1" dirty="0" smtClean="0"/>
            </a:br>
            <a:r>
              <a:rPr lang="en-US" altLang="en-US" sz="2000" b="1" dirty="0" smtClean="0"/>
              <a:t/>
            </a:r>
            <a:br>
              <a:rPr lang="en-US" altLang="en-US" sz="2000" b="1" dirty="0" smtClean="0"/>
            </a:br>
            <a:r>
              <a:rPr lang="en-US" altLang="en-US" sz="2000" b="1" dirty="0" smtClean="0"/>
              <a:t> </a:t>
            </a:r>
            <a:br>
              <a:rPr lang="en-US" altLang="en-US" sz="2000" b="1" dirty="0" smtClean="0"/>
            </a:br>
            <a:r>
              <a:rPr lang="en-US" altLang="en-US" sz="2200" b="1" dirty="0" smtClean="0">
                <a:latin typeface="Arial" pitchFamily="34" charset="0"/>
                <a:cs typeface="Arial" pitchFamily="34" charset="0"/>
              </a:rPr>
              <a:t/>
            </a:r>
            <a:br>
              <a:rPr lang="en-US" altLang="en-US" sz="2200" b="1" dirty="0" smtClean="0">
                <a:latin typeface="Arial" pitchFamily="34" charset="0"/>
                <a:cs typeface="Arial" pitchFamily="34" charset="0"/>
              </a:rPr>
            </a:br>
            <a:r>
              <a:rPr lang="en-US" altLang="en-US" sz="2200" b="1" dirty="0" smtClean="0">
                <a:latin typeface="Arial" pitchFamily="34" charset="0"/>
                <a:cs typeface="Arial" pitchFamily="34" charset="0"/>
              </a:rPr>
              <a:t/>
            </a:r>
            <a:br>
              <a:rPr lang="en-US" altLang="en-US" sz="2200" b="1" dirty="0" smtClean="0">
                <a:latin typeface="Arial" pitchFamily="34" charset="0"/>
                <a:cs typeface="Arial" pitchFamily="34" charset="0"/>
              </a:rPr>
            </a:br>
            <a:r>
              <a:rPr lang="en-US" altLang="en-US" sz="2200" b="1" dirty="0" smtClean="0">
                <a:latin typeface="Arial" pitchFamily="34" charset="0"/>
                <a:cs typeface="Arial" pitchFamily="34" charset="0"/>
              </a:rPr>
              <a:t/>
            </a:r>
            <a:br>
              <a:rPr lang="en-US" altLang="en-US" sz="2200" b="1" dirty="0" smtClean="0">
                <a:latin typeface="Arial" pitchFamily="34" charset="0"/>
                <a:cs typeface="Arial" pitchFamily="34" charset="0"/>
              </a:rPr>
            </a:br>
            <a:r>
              <a:rPr lang="en-US" altLang="en-US" sz="2200" b="1" dirty="0" smtClean="0">
                <a:solidFill>
                  <a:srgbClr val="FF0000"/>
                </a:solidFill>
                <a:latin typeface="Arial" pitchFamily="34" charset="0"/>
                <a:cs typeface="Arial" pitchFamily="34" charset="0"/>
              </a:rPr>
              <a:t>Energy Efficiency Potentially Largest Source of </a:t>
            </a:r>
            <a:br>
              <a:rPr lang="en-US" altLang="en-US" sz="2200" b="1" dirty="0" smtClean="0">
                <a:solidFill>
                  <a:srgbClr val="FF0000"/>
                </a:solidFill>
                <a:latin typeface="Arial" pitchFamily="34" charset="0"/>
                <a:cs typeface="Arial" pitchFamily="34" charset="0"/>
              </a:rPr>
            </a:br>
            <a:r>
              <a:rPr lang="en-US" altLang="en-US" sz="2200" b="1" dirty="0" smtClean="0">
                <a:solidFill>
                  <a:srgbClr val="FF0000"/>
                </a:solidFill>
                <a:latin typeface="Arial" pitchFamily="34" charset="0"/>
                <a:cs typeface="Arial" pitchFamily="34" charset="0"/>
              </a:rPr>
              <a:t>Energy Production and Emissions Reduction</a:t>
            </a:r>
            <a:r>
              <a:rPr lang="en-US" altLang="en-US" sz="2200" b="1" dirty="0" smtClean="0">
                <a:solidFill>
                  <a:schemeClr val="tx1"/>
                </a:solidFill>
                <a:latin typeface="Arial" pitchFamily="34" charset="0"/>
                <a:cs typeface="Arial" pitchFamily="34" charset="0"/>
              </a:rPr>
              <a:t/>
            </a:r>
            <a:br>
              <a:rPr lang="en-US" altLang="en-US" sz="2200" b="1" dirty="0" smtClean="0">
                <a:solidFill>
                  <a:schemeClr val="tx1"/>
                </a:solidFill>
                <a:latin typeface="Arial" pitchFamily="34" charset="0"/>
                <a:cs typeface="Arial" pitchFamily="34" charset="0"/>
              </a:rPr>
            </a:br>
            <a:r>
              <a:rPr lang="en-US" altLang="en-US" sz="2200" b="1" dirty="0" smtClean="0">
                <a:solidFill>
                  <a:schemeClr val="tx1"/>
                </a:solidFill>
                <a:latin typeface="Arial" pitchFamily="34" charset="0"/>
                <a:cs typeface="Arial" pitchFamily="34" charset="0"/>
              </a:rPr>
              <a:t/>
            </a:r>
            <a:br>
              <a:rPr lang="en-US" altLang="en-US" sz="2200" b="1" dirty="0" smtClean="0">
                <a:solidFill>
                  <a:schemeClr val="tx1"/>
                </a:solidFill>
                <a:latin typeface="Arial" pitchFamily="34" charset="0"/>
                <a:cs typeface="Arial" pitchFamily="34" charset="0"/>
              </a:rPr>
            </a:br>
            <a:r>
              <a:rPr lang="en-US" altLang="en-US" sz="2400" b="1" dirty="0" smtClean="0">
                <a:solidFill>
                  <a:schemeClr val="tx1"/>
                </a:solidFill>
                <a:latin typeface="Arial" pitchFamily="34" charset="0"/>
                <a:cs typeface="Arial" pitchFamily="34" charset="0"/>
              </a:rPr>
              <a:t> </a:t>
            </a:r>
            <a:r>
              <a:rPr lang="en-US" altLang="en-US" sz="2200" b="1" dirty="0" smtClean="0">
                <a:solidFill>
                  <a:schemeClr val="tx1"/>
                </a:solidFill>
                <a:latin typeface="Arial" pitchFamily="34" charset="0"/>
                <a:cs typeface="Arial" pitchFamily="34" charset="0"/>
              </a:rPr>
              <a:t/>
            </a:r>
            <a:br>
              <a:rPr lang="en-US" altLang="en-US" sz="2200" b="1" dirty="0" smtClean="0">
                <a:solidFill>
                  <a:schemeClr val="tx1"/>
                </a:solidFill>
                <a:latin typeface="Arial" pitchFamily="34" charset="0"/>
                <a:cs typeface="Arial" pitchFamily="34" charset="0"/>
              </a:rPr>
            </a:br>
            <a:r>
              <a:rPr lang="en-US" altLang="en-US" sz="1800" b="1" dirty="0" smtClean="0"/>
              <a:t/>
            </a:r>
            <a:br>
              <a:rPr lang="en-US" altLang="en-US" sz="1800" b="1" dirty="0" smtClean="0"/>
            </a:br>
            <a:r>
              <a:rPr lang="en-US" altLang="en-US" sz="1800" b="1" dirty="0" smtClean="0">
                <a:latin typeface="Arial" pitchFamily="34" charset="0"/>
                <a:cs typeface="Arial" pitchFamily="34" charset="0"/>
              </a:rPr>
              <a:t/>
            </a:r>
            <a:br>
              <a:rPr lang="en-US" altLang="en-US" sz="1800" b="1" dirty="0" smtClean="0">
                <a:latin typeface="Arial" pitchFamily="34" charset="0"/>
                <a:cs typeface="Arial" pitchFamily="34" charset="0"/>
              </a:rPr>
            </a:br>
            <a:r>
              <a:rPr lang="en-US" altLang="en-US" sz="2000" b="1" dirty="0" smtClean="0"/>
              <a:t/>
            </a:r>
            <a:br>
              <a:rPr lang="en-US" altLang="en-US" sz="2000" b="1" dirty="0" smtClean="0"/>
            </a:br>
            <a:endParaRPr lang="en-US" altLang="en-US" dirty="0" smtClean="0"/>
          </a:p>
        </p:txBody>
      </p:sp>
      <p:sp>
        <p:nvSpPr>
          <p:cNvPr id="338946" name="Rectangle 3"/>
          <p:cNvSpPr>
            <a:spLocks noGrp="1" noChangeArrowheads="1"/>
          </p:cNvSpPr>
          <p:nvPr>
            <p:ph type="body" idx="1"/>
          </p:nvPr>
        </p:nvSpPr>
        <p:spPr>
          <a:xfrm>
            <a:off x="457200" y="685800"/>
            <a:ext cx="8229600" cy="5562600"/>
          </a:xfrm>
        </p:spPr>
        <p:txBody>
          <a:bodyPr/>
          <a:lstStyle/>
          <a:p>
            <a:pPr eaLnBrk="1" hangingPunct="1">
              <a:buNone/>
            </a:pPr>
            <a:endParaRPr lang="en-US" altLang="en-US" sz="800" b="1" dirty="0" smtClean="0">
              <a:latin typeface="Arial" pitchFamily="34" charset="0"/>
              <a:cs typeface="Arial" pitchFamily="34" charset="0"/>
            </a:endParaRPr>
          </a:p>
          <a:p>
            <a:pPr eaLnBrk="1" hangingPunct="1"/>
            <a:r>
              <a:rPr lang="en-US" altLang="en-US" sz="1600" b="1" dirty="0" smtClean="0">
                <a:latin typeface="Arial" pitchFamily="34" charset="0"/>
                <a:cs typeface="Arial" pitchFamily="34" charset="0"/>
              </a:rPr>
              <a:t>Rejected energy equal to 58.1% of energy used  </a:t>
            </a:r>
            <a:r>
              <a:rPr lang="en-US" altLang="en-US" sz="1200" dirty="0" smtClean="0">
                <a:latin typeface="Arial" pitchFamily="34" charset="0"/>
                <a:cs typeface="Arial" pitchFamily="34" charset="0"/>
              </a:rPr>
              <a:t>-  Lawrence Livermore  National  Laboratory </a:t>
            </a:r>
          </a:p>
          <a:p>
            <a:pPr lvl="1" eaLnBrk="1" hangingPunct="1"/>
            <a:r>
              <a:rPr lang="en-US" altLang="en-US" sz="1400" b="1" dirty="0" smtClean="0">
                <a:latin typeface="Arial" pitchFamily="34" charset="0"/>
                <a:cs typeface="Arial" pitchFamily="34" charset="0"/>
              </a:rPr>
              <a:t>Burdened cost of energy lost in process that does no productive work</a:t>
            </a:r>
          </a:p>
          <a:p>
            <a:pPr lvl="1" eaLnBrk="1" hangingPunct="1"/>
            <a:r>
              <a:rPr lang="en-US" altLang="en-US" sz="1400" b="1" dirty="0" smtClean="0">
                <a:latin typeface="Arial" pitchFamily="34" charset="0"/>
                <a:cs typeface="Arial" pitchFamily="34" charset="0"/>
              </a:rPr>
              <a:t>Priority to each sector based on potential to produce energy and reduce emissions</a:t>
            </a:r>
          </a:p>
          <a:p>
            <a:pPr lvl="1" eaLnBrk="1" hangingPunct="1">
              <a:buNone/>
            </a:pPr>
            <a:endParaRPr lang="en-US" altLang="en-US" sz="800" b="1" dirty="0" smtClean="0">
              <a:latin typeface="Arial" pitchFamily="34" charset="0"/>
              <a:cs typeface="Arial" pitchFamily="34" charset="0"/>
            </a:endParaRPr>
          </a:p>
          <a:p>
            <a:pPr marL="342900" lvl="1" indent="-342900" eaLnBrk="1" hangingPunct="1">
              <a:buFontTx/>
              <a:buChar char="•"/>
            </a:pPr>
            <a:r>
              <a:rPr lang="en-US" altLang="en-US" sz="1600" b="1" dirty="0" smtClean="0">
                <a:latin typeface="Arial" pitchFamily="34" charset="0"/>
                <a:cs typeface="Arial" pitchFamily="34" charset="0"/>
              </a:rPr>
              <a:t>DOD has overriding interest and capabilities; could take leadership role</a:t>
            </a:r>
            <a:endParaRPr lang="en-US" altLang="en-US" sz="1200" b="1" dirty="0" smtClean="0">
              <a:latin typeface="Arial" pitchFamily="34" charset="0"/>
              <a:cs typeface="Arial" pitchFamily="34" charset="0"/>
            </a:endParaRPr>
          </a:p>
          <a:p>
            <a:pPr lvl="1" eaLnBrk="1" hangingPunct="1"/>
            <a:r>
              <a:rPr lang="en-US" altLang="en-US" sz="1400" b="1" dirty="0" smtClean="0">
                <a:latin typeface="Arial" pitchFamily="34" charset="0"/>
                <a:cs typeface="Arial" pitchFamily="34" charset="0"/>
              </a:rPr>
              <a:t>Waste reduction is life and death to military; dollars and cents to civilians</a:t>
            </a:r>
          </a:p>
          <a:p>
            <a:pPr lvl="1" eaLnBrk="1" hangingPunct="1"/>
            <a:r>
              <a:rPr lang="en-US" altLang="en-US" sz="1400" b="1" dirty="0" smtClean="0">
                <a:latin typeface="Arial" pitchFamily="34" charset="0"/>
                <a:cs typeface="Arial" pitchFamily="34" charset="0"/>
              </a:rPr>
              <a:t>U.S Army “Net Zero” Program covering waste, energy and water is a model for cross market development and proves it can be done </a:t>
            </a:r>
          </a:p>
          <a:p>
            <a:pPr lvl="1" eaLnBrk="1" hangingPunct="1"/>
            <a:endParaRPr lang="en-US" altLang="en-US" sz="1600" b="1" dirty="0" smtClean="0"/>
          </a:p>
        </p:txBody>
      </p:sp>
      <p:pic>
        <p:nvPicPr>
          <p:cNvPr id="338947" name="Picture 4"/>
          <p:cNvPicPr>
            <a:picLocks noChangeAspect="1" noChangeArrowheads="1"/>
          </p:cNvPicPr>
          <p:nvPr/>
        </p:nvPicPr>
        <p:blipFill>
          <a:blip r:embed="rId2" cstate="print">
            <a:lum contrast="12000"/>
          </a:blip>
          <a:srcRect/>
          <a:stretch>
            <a:fillRect/>
          </a:stretch>
        </p:blipFill>
        <p:spPr bwMode="auto">
          <a:xfrm>
            <a:off x="1447800" y="2971800"/>
            <a:ext cx="6248400" cy="3740361"/>
          </a:xfrm>
          <a:prstGeom prst="rect">
            <a:avLst/>
          </a:prstGeom>
          <a:noFill/>
          <a:ln w="9525">
            <a:noFill/>
            <a:miter lim="800000"/>
            <a:headEnd/>
            <a:tailEnd/>
          </a:ln>
        </p:spPr>
      </p:pic>
      <p:sp>
        <p:nvSpPr>
          <p:cNvPr id="338948" name="Slide Number Placeholder 1"/>
          <p:cNvSpPr>
            <a:spLocks noGrp="1"/>
          </p:cNvSpPr>
          <p:nvPr>
            <p:ph type="sldNum" sz="quarter" idx="12"/>
          </p:nvPr>
        </p:nvSpPr>
        <p:spPr>
          <a:noFill/>
          <a:ln>
            <a:miter lim="800000"/>
            <a:headEnd/>
            <a:tailEnd/>
          </a:ln>
        </p:spPr>
        <p:txBody>
          <a:bodyPr/>
          <a:lstStyle/>
          <a:p>
            <a:pPr fontAlgn="base">
              <a:spcBef>
                <a:spcPct val="0"/>
              </a:spcBef>
              <a:spcAft>
                <a:spcPct val="0"/>
              </a:spcAft>
            </a:pPr>
            <a:fld id="{CA961681-B665-4F9E-80EF-356E91FC5078}" type="slidenum">
              <a:rPr lang="en-US" sz="1400" smtClean="0">
                <a:solidFill>
                  <a:schemeClr val="tx1"/>
                </a:solidFill>
                <a:latin typeface="Arial" pitchFamily="34" charset="0"/>
                <a:cs typeface="Arial" pitchFamily="34" charset="0"/>
              </a:rPr>
              <a:pPr fontAlgn="base">
                <a:spcBef>
                  <a:spcPct val="0"/>
                </a:spcBef>
                <a:spcAft>
                  <a:spcPct val="0"/>
                </a:spcAft>
              </a:pPr>
              <a:t>20</a:t>
            </a:fld>
            <a:endParaRPr lang="en-US" sz="1400" dirty="0" smtClean="0">
              <a:solidFill>
                <a:schemeClr val="tx1"/>
              </a:solidFill>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066800"/>
          </a:xfrm>
        </p:spPr>
        <p:txBody>
          <a:bodyPr/>
          <a:lstStyle/>
          <a:p>
            <a:r>
              <a:rPr lang="en-US" altLang="en-US" sz="2000" b="1" dirty="0" smtClean="0"/>
              <a:t>Proposed NEP Program Breakdown Structure </a:t>
            </a:r>
            <a:br>
              <a:rPr lang="en-US" altLang="en-US" sz="2000" b="1" dirty="0" smtClean="0"/>
            </a:br>
            <a:r>
              <a:rPr lang="en-US" altLang="en-US" sz="1600" b="1" dirty="0" smtClean="0"/>
              <a:t>White paper provides goal, objectives, scenarios and methodology </a:t>
            </a:r>
            <a:br>
              <a:rPr lang="en-US" altLang="en-US" sz="1600" b="1" dirty="0" smtClean="0"/>
            </a:br>
            <a:r>
              <a:rPr lang="en-US" altLang="en-US" sz="1600" b="1" dirty="0" smtClean="0"/>
              <a:t>“for discussion purposes” to begin NEP planning project </a:t>
            </a:r>
            <a:br>
              <a:rPr lang="en-US" altLang="en-US" sz="1600" b="1" dirty="0" smtClean="0"/>
            </a:br>
            <a:endParaRPr lang="en-US" sz="1600" dirty="0"/>
          </a:p>
        </p:txBody>
      </p:sp>
      <p:sp>
        <p:nvSpPr>
          <p:cNvPr id="3" name="Slide Number Placeholder 2"/>
          <p:cNvSpPr>
            <a:spLocks noGrp="1"/>
          </p:cNvSpPr>
          <p:nvPr>
            <p:ph type="sldNum" sz="quarter" idx="12"/>
          </p:nvPr>
        </p:nvSpPr>
        <p:spPr/>
        <p:txBody>
          <a:bodyPr/>
          <a:lstStyle/>
          <a:p>
            <a:pPr>
              <a:defRPr/>
            </a:pPr>
            <a:fld id="{0663CC84-A5C5-4D8D-A4FD-E07D0F855DF9}" type="slidenum">
              <a:rPr lang="en-US" altLang="en-US" smtClean="0"/>
              <a:pPr>
                <a:defRPr/>
              </a:pPr>
              <a:t>21</a:t>
            </a:fld>
            <a:endParaRPr lang="en-US" altLang="en-US" dirty="0"/>
          </a:p>
        </p:txBody>
      </p:sp>
      <p:pic>
        <p:nvPicPr>
          <p:cNvPr id="1026" name="Picture 2"/>
          <p:cNvPicPr>
            <a:picLocks noChangeAspect="1" noChangeArrowheads="1"/>
          </p:cNvPicPr>
          <p:nvPr/>
        </p:nvPicPr>
        <p:blipFill>
          <a:blip r:embed="rId2" cstate="print"/>
          <a:srcRect/>
          <a:stretch>
            <a:fillRect/>
          </a:stretch>
        </p:blipFill>
        <p:spPr bwMode="auto">
          <a:xfrm>
            <a:off x="685800" y="1524000"/>
            <a:ext cx="6807200" cy="5181600"/>
          </a:xfrm>
          <a:prstGeom prst="rect">
            <a:avLst/>
          </a:prstGeom>
          <a:noFill/>
          <a:ln w="9525">
            <a:noFill/>
            <a:miter lim="800000"/>
            <a:headEnd/>
            <a:tailEnd/>
          </a:ln>
          <a:effectLst/>
        </p:spPr>
      </p:pic>
      <p:sp>
        <p:nvSpPr>
          <p:cNvPr id="6" name="TextBox 5"/>
          <p:cNvSpPr txBox="1"/>
          <p:nvPr/>
        </p:nvSpPr>
        <p:spPr>
          <a:xfrm>
            <a:off x="990600" y="1143000"/>
            <a:ext cx="7239000" cy="369332"/>
          </a:xfrm>
          <a:prstGeom prst="rect">
            <a:avLst/>
          </a:prstGeom>
          <a:noFill/>
        </p:spPr>
        <p:txBody>
          <a:bodyPr wrap="square" rtlCol="0">
            <a:spAutoFit/>
          </a:bodyPr>
          <a:lstStyle/>
          <a:p>
            <a:r>
              <a:rPr lang="en-US" sz="1800" b="1" dirty="0" smtClean="0"/>
              <a:t>Scenarios broken down to top level assemblies in white paper</a:t>
            </a:r>
            <a:endParaRPr lang="en-US" sz="18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ln/>
        </p:spPr>
        <p:txBody>
          <a:bodyPr/>
          <a:lstStyle/>
          <a:p>
            <a:pPr>
              <a:defRPr/>
            </a:pPr>
            <a:fld id="{D34396CD-34E6-4EE5-A7F3-93C462064E04}" type="slidenum">
              <a:rPr lang="en-US"/>
              <a:pPr>
                <a:defRPr/>
              </a:pPr>
              <a:t>22</a:t>
            </a:fld>
            <a:endParaRPr lang="en-US" dirty="0"/>
          </a:p>
        </p:txBody>
      </p:sp>
      <p:sp>
        <p:nvSpPr>
          <p:cNvPr id="265217" name="Slide Number Placeholder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1736BDAE-F3D0-4FD5-9FF3-EA62D9B52C54}" type="slidenum">
              <a:rPr lang="en-US" altLang="en-US">
                <a:solidFill>
                  <a:srgbClr val="000000"/>
                </a:solidFill>
              </a:rPr>
              <a:pPr algn="r"/>
              <a:t>22</a:t>
            </a:fld>
            <a:endParaRPr lang="en-US" altLang="en-US" dirty="0">
              <a:solidFill>
                <a:srgbClr val="000000"/>
              </a:solidFill>
            </a:endParaRPr>
          </a:p>
        </p:txBody>
      </p:sp>
      <p:sp>
        <p:nvSpPr>
          <p:cNvPr id="265218" name="Rectangle 4"/>
          <p:cNvSpPr>
            <a:spLocks noGrp="1" noChangeArrowheads="1"/>
          </p:cNvSpPr>
          <p:nvPr>
            <p:ph type="title"/>
          </p:nvPr>
        </p:nvSpPr>
        <p:spPr>
          <a:xfrm>
            <a:off x="457200" y="274638"/>
            <a:ext cx="8229600" cy="639762"/>
          </a:xfrm>
        </p:spPr>
        <p:txBody>
          <a:bodyPr/>
          <a:lstStyle/>
          <a:p>
            <a:pPr eaLnBrk="1" hangingPunct="1"/>
            <a:r>
              <a:rPr lang="en-US" altLang="en-US" sz="2000" b="1" dirty="0" smtClean="0">
                <a:latin typeface="Arial" pitchFamily="34" charset="0"/>
                <a:cs typeface="Arial" pitchFamily="34" charset="0"/>
              </a:rPr>
              <a:t>Apollo PBS/OBS</a:t>
            </a:r>
          </a:p>
        </p:txBody>
      </p:sp>
      <p:pic>
        <p:nvPicPr>
          <p:cNvPr id="265219" name="Picture 5" descr="POBS(1)"/>
          <p:cNvPicPr>
            <a:picLocks noChangeAspect="1" noChangeArrowheads="1"/>
          </p:cNvPicPr>
          <p:nvPr/>
        </p:nvPicPr>
        <p:blipFill>
          <a:blip r:embed="rId2" cstate="print">
            <a:lum contrast="18000"/>
          </a:blip>
          <a:srcRect/>
          <a:stretch>
            <a:fillRect/>
          </a:stretch>
        </p:blipFill>
        <p:spPr bwMode="auto">
          <a:xfrm>
            <a:off x="381000" y="893751"/>
            <a:ext cx="4106863" cy="5411799"/>
          </a:xfrm>
          <a:prstGeom prst="rect">
            <a:avLst/>
          </a:prstGeom>
          <a:noFill/>
          <a:ln w="9525">
            <a:noFill/>
            <a:miter lim="800000"/>
            <a:headEnd/>
            <a:tailEnd/>
          </a:ln>
        </p:spPr>
      </p:pic>
      <p:pic>
        <p:nvPicPr>
          <p:cNvPr id="7" name="Picture 6"/>
          <p:cNvPicPr/>
          <p:nvPr/>
        </p:nvPicPr>
        <p:blipFill>
          <a:blip r:embed="rId3" cstate="print">
            <a:lum contrast="20000"/>
          </a:blip>
          <a:srcRect/>
          <a:stretch>
            <a:fillRect/>
          </a:stretch>
        </p:blipFill>
        <p:spPr bwMode="auto">
          <a:xfrm>
            <a:off x="4572000" y="2895600"/>
            <a:ext cx="4343400" cy="18288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1" name="Rectangle 6"/>
          <p:cNvSpPr>
            <a:spLocks noGrp="1" noChangeArrowheads="1"/>
          </p:cNvSpPr>
          <p:nvPr>
            <p:ph type="sldNum" sz="quarter" idx="12"/>
          </p:nvPr>
        </p:nvSpPr>
        <p:spPr>
          <a:noFill/>
          <a:ln>
            <a:miter lim="800000"/>
            <a:headEnd/>
            <a:tailEnd/>
          </a:ln>
        </p:spPr>
        <p:txBody>
          <a:bodyPr/>
          <a:lstStyle/>
          <a:p>
            <a:fld id="{CF6107C5-7207-47A0-9766-2BEC008537DB}" type="slidenum">
              <a:rPr lang="en-US" altLang="en-US" smtClean="0">
                <a:latin typeface="Arial" charset="0"/>
                <a:cs typeface="Arial" charset="0"/>
              </a:rPr>
              <a:pPr/>
              <a:t>23</a:t>
            </a:fld>
            <a:endParaRPr lang="en-US" altLang="en-US" dirty="0" smtClean="0">
              <a:latin typeface="Arial" charset="0"/>
              <a:cs typeface="Arial" charset="0"/>
            </a:endParaRPr>
          </a:p>
        </p:txBody>
      </p:sp>
      <p:sp>
        <p:nvSpPr>
          <p:cNvPr id="384002" name="Title 1"/>
          <p:cNvSpPr>
            <a:spLocks noGrp="1"/>
          </p:cNvSpPr>
          <p:nvPr>
            <p:ph type="title"/>
          </p:nvPr>
        </p:nvSpPr>
        <p:spPr>
          <a:xfrm>
            <a:off x="457200" y="304800"/>
            <a:ext cx="8229600" cy="1143000"/>
          </a:xfrm>
        </p:spPr>
        <p:txBody>
          <a:bodyPr/>
          <a:lstStyle/>
          <a:p>
            <a:r>
              <a:rPr lang="en-US" altLang="en-US" sz="2000" b="1" dirty="0" smtClean="0"/>
              <a:t/>
            </a:r>
            <a:br>
              <a:rPr lang="en-US" altLang="en-US" sz="2000" b="1" dirty="0" smtClean="0"/>
            </a:br>
            <a:r>
              <a:rPr lang="en-US" altLang="en-US" sz="2000" b="1" dirty="0" smtClean="0"/>
              <a:t/>
            </a:r>
            <a:br>
              <a:rPr lang="en-US" altLang="en-US" sz="2000" b="1" dirty="0" smtClean="0"/>
            </a:br>
            <a:r>
              <a:rPr lang="en-US" altLang="en-US" sz="2000" b="1" dirty="0" smtClean="0"/>
              <a:t/>
            </a:r>
            <a:br>
              <a:rPr lang="en-US" altLang="en-US" sz="2000" b="1" dirty="0" smtClean="0"/>
            </a:br>
            <a:r>
              <a:rPr lang="en-US" altLang="en-US" sz="2000" b="1" dirty="0" smtClean="0"/>
              <a:t> NEP Isn’t a One Shot Deal</a:t>
            </a:r>
            <a:br>
              <a:rPr lang="en-US" altLang="en-US" sz="2000" b="1" dirty="0" smtClean="0"/>
            </a:br>
            <a:r>
              <a:rPr lang="en-US" altLang="en-US" sz="1600" b="1" dirty="0" smtClean="0">
                <a:solidFill>
                  <a:schemeClr val="tx1"/>
                </a:solidFill>
              </a:rPr>
              <a:t>Build Supply Chains for a Sustainable Energy Future</a:t>
            </a:r>
            <a:r>
              <a:rPr lang="en-US" altLang="en-US" sz="2000" b="1" dirty="0" smtClean="0">
                <a:solidFill>
                  <a:srgbClr val="FF0000"/>
                </a:solidFill>
              </a:rPr>
              <a:t/>
            </a:r>
            <a:br>
              <a:rPr lang="en-US" altLang="en-US" sz="2000" b="1" dirty="0" smtClean="0">
                <a:solidFill>
                  <a:srgbClr val="FF0000"/>
                </a:solidFill>
              </a:rPr>
            </a:br>
            <a:r>
              <a:rPr lang="en-US" altLang="en-US" sz="1600" b="1" dirty="0" smtClean="0">
                <a:solidFill>
                  <a:srgbClr val="FF0000"/>
                </a:solidFill>
              </a:rPr>
              <a:t>Example: Transportation Sector Supply Chain </a:t>
            </a:r>
            <a:r>
              <a:rPr lang="en-US" altLang="en-US" sz="2000" b="1" dirty="0" smtClean="0">
                <a:latin typeface="Arial" pitchFamily="34" charset="0"/>
                <a:cs typeface="Arial" pitchFamily="34" charset="0"/>
              </a:rPr>
              <a:t/>
            </a:r>
            <a:br>
              <a:rPr lang="en-US" altLang="en-US" sz="2000" b="1" dirty="0" smtClean="0">
                <a:latin typeface="Arial" pitchFamily="34" charset="0"/>
                <a:cs typeface="Arial" pitchFamily="34" charset="0"/>
              </a:rPr>
            </a:br>
            <a:r>
              <a:rPr lang="en-US" altLang="en-US" sz="2000" b="1" dirty="0" smtClean="0"/>
              <a:t/>
            </a:r>
            <a:br>
              <a:rPr lang="en-US" altLang="en-US" sz="2000" b="1" dirty="0" smtClean="0"/>
            </a:br>
            <a:r>
              <a:rPr lang="en-US" altLang="en-US" sz="2000" b="1" dirty="0" smtClean="0"/>
              <a:t/>
            </a:r>
            <a:br>
              <a:rPr lang="en-US" altLang="en-US" sz="2000" b="1" dirty="0" smtClean="0"/>
            </a:br>
            <a:r>
              <a:rPr lang="en-US" altLang="en-US" sz="2000" dirty="0" smtClean="0"/>
              <a:t/>
            </a:r>
            <a:br>
              <a:rPr lang="en-US" altLang="en-US" sz="2000" dirty="0" smtClean="0"/>
            </a:br>
            <a:r>
              <a:rPr lang="en-US" altLang="en-US" sz="1600" b="1" dirty="0" smtClean="0"/>
              <a:t/>
            </a:r>
            <a:br>
              <a:rPr lang="en-US" altLang="en-US" sz="1600" b="1" dirty="0" smtClean="0"/>
            </a:br>
            <a:endParaRPr lang="en-US" altLang="en-US" sz="1600" b="1" dirty="0" smtClean="0"/>
          </a:p>
        </p:txBody>
      </p:sp>
      <p:sp>
        <p:nvSpPr>
          <p:cNvPr id="384003" name="Content Placeholder 2"/>
          <p:cNvSpPr>
            <a:spLocks noGrp="1"/>
          </p:cNvSpPr>
          <p:nvPr>
            <p:ph idx="1"/>
          </p:nvPr>
        </p:nvSpPr>
        <p:spPr>
          <a:xfrm>
            <a:off x="457200" y="990601"/>
            <a:ext cx="8229600" cy="4572000"/>
          </a:xfrm>
        </p:spPr>
        <p:txBody>
          <a:bodyPr/>
          <a:lstStyle/>
          <a:p>
            <a:pPr lvl="1"/>
            <a:endParaRPr lang="en-US" altLang="en-US" sz="1200" dirty="0" smtClean="0">
              <a:solidFill>
                <a:srgbClr val="000000"/>
              </a:solidFill>
              <a:cs typeface="Arial" charset="0"/>
            </a:endParaRPr>
          </a:p>
          <a:p>
            <a:pPr lvl="1">
              <a:buNone/>
            </a:pPr>
            <a:endParaRPr lang="en-US" altLang="en-US" sz="1200" b="1" dirty="0" smtClean="0">
              <a:solidFill>
                <a:srgbClr val="000000"/>
              </a:solidFill>
              <a:cs typeface="Arial" charset="0"/>
            </a:endParaRPr>
          </a:p>
          <a:p>
            <a:pPr algn="ctr">
              <a:buFontTx/>
              <a:buChar char="-"/>
            </a:pPr>
            <a:endParaRPr lang="en-US" altLang="en-US" sz="1400" b="1" dirty="0" smtClean="0">
              <a:solidFill>
                <a:srgbClr val="000000"/>
              </a:solidFill>
              <a:cs typeface="Arial" charset="0"/>
            </a:endParaRPr>
          </a:p>
          <a:p>
            <a:r>
              <a:rPr lang="en-US" altLang="en-US" sz="1800" b="1" dirty="0" smtClean="0">
                <a:solidFill>
                  <a:srgbClr val="FF0000"/>
                </a:solidFill>
                <a:cs typeface="Arial" charset="0"/>
              </a:rPr>
              <a:t>Transportation sector receives top priority based on oil usage</a:t>
            </a:r>
          </a:p>
          <a:p>
            <a:pPr lvl="1"/>
            <a:r>
              <a:rPr lang="en-US" altLang="en-US" sz="1600" b="1" dirty="0" smtClean="0">
                <a:solidFill>
                  <a:srgbClr val="000000"/>
                </a:solidFill>
                <a:cs typeface="Arial" charset="0"/>
              </a:rPr>
              <a:t>70% of all the petroleum used in U.S.</a:t>
            </a:r>
          </a:p>
          <a:p>
            <a:pPr lvl="1"/>
            <a:r>
              <a:rPr lang="en-US" altLang="en-US" sz="1600" b="1" dirty="0" smtClean="0">
                <a:solidFill>
                  <a:srgbClr val="000000"/>
                </a:solidFill>
                <a:cs typeface="Arial" charset="0"/>
              </a:rPr>
              <a:t>96% of energy used in the transportation sector is oil</a:t>
            </a:r>
          </a:p>
          <a:p>
            <a:pPr lvl="1"/>
            <a:r>
              <a:rPr lang="en-US" altLang="en-US" sz="1600" b="1" dirty="0" smtClean="0">
                <a:solidFill>
                  <a:srgbClr val="000000"/>
                </a:solidFill>
                <a:cs typeface="Arial" charset="0"/>
              </a:rPr>
              <a:t>Concentrate on motor vehicles -  59% of oil use in sector for light duty cars and trucks </a:t>
            </a:r>
            <a:r>
              <a:rPr lang="en-US" altLang="en-US" sz="1200" dirty="0" smtClean="0"/>
              <a:t>-   Blue Print for Securing America’s Energy Future, US Chamber of Commerce             </a:t>
            </a:r>
            <a:endParaRPr lang="en-US" altLang="en-US" sz="1200" b="1" dirty="0" smtClean="0">
              <a:solidFill>
                <a:srgbClr val="000000"/>
              </a:solidFill>
              <a:cs typeface="Arial" charset="0"/>
            </a:endParaRPr>
          </a:p>
          <a:p>
            <a:pPr lvl="1"/>
            <a:r>
              <a:rPr lang="en-US" altLang="en-US" sz="1600" b="1" dirty="0" smtClean="0">
                <a:solidFill>
                  <a:srgbClr val="000000"/>
                </a:solidFill>
                <a:cs typeface="Arial" charset="0"/>
              </a:rPr>
              <a:t>Other types may be included with support from related industries (Aircraft, Ships, Rail, etc)</a:t>
            </a:r>
            <a:endParaRPr lang="en-US" altLang="en-US" sz="1600" dirty="0" smtClean="0"/>
          </a:p>
          <a:p>
            <a:pPr lvl="2">
              <a:buNone/>
            </a:pPr>
            <a:r>
              <a:rPr lang="en-US" altLang="en-US" sz="1600" b="1" dirty="0" smtClean="0">
                <a:solidFill>
                  <a:srgbClr val="000000"/>
                </a:solidFill>
                <a:cs typeface="Arial" charset="0"/>
              </a:rPr>
              <a:t>  </a:t>
            </a:r>
            <a:endParaRPr lang="en-US" altLang="en-US" sz="1600" dirty="0" smtClean="0"/>
          </a:p>
          <a:p>
            <a:pPr lvl="2">
              <a:buNone/>
            </a:pPr>
            <a:endParaRPr lang="en-US" altLang="en-US" sz="1200" b="1" dirty="0" smtClean="0">
              <a:solidFill>
                <a:srgbClr val="000000"/>
              </a:solidFill>
              <a:cs typeface="Arial" charset="0"/>
            </a:endParaRPr>
          </a:p>
          <a:p>
            <a:pPr lvl="1"/>
            <a:endParaRPr lang="en-US" altLang="en-US" sz="1600" b="1" dirty="0" smtClean="0">
              <a:solidFill>
                <a:srgbClr val="000000"/>
              </a:solidFill>
              <a:cs typeface="Arial" charset="0"/>
            </a:endParaRPr>
          </a:p>
          <a:p>
            <a:pPr lvl="2">
              <a:buFontTx/>
              <a:buNone/>
            </a:pPr>
            <a:endParaRPr lang="en-US" altLang="en-US" sz="1200" b="1" dirty="0" smtClean="0">
              <a:solidFill>
                <a:srgbClr val="000000"/>
              </a:solidFill>
              <a:cs typeface="Arial" charset="0"/>
            </a:endParaRPr>
          </a:p>
          <a:p>
            <a:pPr lvl="1">
              <a:buFontTx/>
              <a:buNone/>
            </a:pPr>
            <a:endParaRPr lang="en-US" altLang="en-US" sz="1800" b="1" dirty="0" smtClean="0">
              <a:solidFill>
                <a:srgbClr val="000000"/>
              </a:solidFill>
              <a:cs typeface="Arial" charset="0"/>
            </a:endParaRPr>
          </a:p>
          <a:p>
            <a:pPr lvl="2">
              <a:buFontTx/>
              <a:buNone/>
            </a:pPr>
            <a:endParaRPr lang="en-US" altLang="en-US" sz="1400" b="1" dirty="0" smtClean="0">
              <a:solidFill>
                <a:srgbClr val="000000"/>
              </a:solidFill>
              <a:cs typeface="Arial" charset="0"/>
            </a:endParaRPr>
          </a:p>
          <a:p>
            <a:pPr>
              <a:buFontTx/>
              <a:buNone/>
            </a:pPr>
            <a:endParaRPr lang="en-US" altLang="en-US" sz="1800" b="1" dirty="0" smtClean="0">
              <a:solidFill>
                <a:srgbClr val="000000"/>
              </a:solidFill>
              <a:cs typeface="Arial" charset="0"/>
            </a:endParaRPr>
          </a:p>
          <a:p>
            <a:pPr lvl="1"/>
            <a:endParaRPr lang="en-US" altLang="en-US" sz="1400" b="1" dirty="0" smtClean="0">
              <a:solidFill>
                <a:srgbClr val="000000"/>
              </a:solidFill>
              <a:cs typeface="Arial" charset="0"/>
            </a:endParaRPr>
          </a:p>
          <a:p>
            <a:pPr lvl="1"/>
            <a:endParaRPr lang="en-US" altLang="en-US" sz="1400" b="1" dirty="0" smtClean="0">
              <a:solidFill>
                <a:srgbClr val="000000"/>
              </a:solidFill>
              <a:cs typeface="Arial" charset="0"/>
            </a:endParaRPr>
          </a:p>
          <a:p>
            <a:pPr lvl="1"/>
            <a:endParaRPr lang="en-US" altLang="en-US" sz="1400" b="1" dirty="0" smtClean="0">
              <a:solidFill>
                <a:srgbClr val="000000"/>
              </a:solidFill>
              <a:cs typeface="Arial" charset="0"/>
            </a:endParaRPr>
          </a:p>
          <a:p>
            <a:endParaRPr lang="en-US" altLang="en-US" sz="1800" b="1" dirty="0" smtClean="0">
              <a:solidFill>
                <a:srgbClr val="000000"/>
              </a:solidFill>
              <a:cs typeface="Arial" charset="0"/>
            </a:endParaRPr>
          </a:p>
          <a:p>
            <a:endParaRPr lang="en-US" altLang="en-US" dirty="0" smtClean="0"/>
          </a:p>
        </p:txBody>
      </p:sp>
      <p:sp>
        <p:nvSpPr>
          <p:cNvPr id="384004"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6E1C165A-1026-4D5D-8ADE-1645A349330F}" type="slidenum">
              <a:rPr lang="en-US" altLang="en-US"/>
              <a:pPr algn="r"/>
              <a:t>23</a:t>
            </a:fld>
            <a:endParaRPr lang="en-US" altLang="en-US" dirty="0"/>
          </a:p>
        </p:txBody>
      </p:sp>
      <p:sp>
        <p:nvSpPr>
          <p:cNvPr id="6" name="TextBox 5"/>
          <p:cNvSpPr txBox="1"/>
          <p:nvPr/>
        </p:nvSpPr>
        <p:spPr>
          <a:xfrm>
            <a:off x="533400" y="6019800"/>
            <a:ext cx="15984998" cy="954107"/>
          </a:xfrm>
          <a:prstGeom prst="rect">
            <a:avLst/>
          </a:prstGeom>
          <a:noFill/>
        </p:spPr>
        <p:txBody>
          <a:bodyPr wrap="square" rtlCol="0">
            <a:spAutoFit/>
          </a:bodyPr>
          <a:lstStyle/>
          <a:p>
            <a:r>
              <a:rPr lang="en-US" altLang="en-US" b="1" dirty="0" smtClean="0">
                <a:solidFill>
                  <a:srgbClr val="000000"/>
                </a:solidFill>
              </a:rPr>
              <a:t>What is needed is an integrated, multi-pronged approach that cuts across Administrations </a:t>
            </a:r>
          </a:p>
          <a:p>
            <a:r>
              <a:rPr lang="en-US" altLang="en-US" b="1" dirty="0" smtClean="0">
                <a:solidFill>
                  <a:srgbClr val="000000"/>
                </a:solidFill>
              </a:rPr>
              <a:t>and covers transportation fuels and vehicle </a:t>
            </a:r>
          </a:p>
          <a:p>
            <a:r>
              <a:rPr lang="en-US" altLang="en-US" sz="1200" b="1" dirty="0" smtClean="0">
                <a:solidFill>
                  <a:srgbClr val="000000"/>
                </a:solidFill>
              </a:rPr>
              <a:t>                            - </a:t>
            </a:r>
            <a:r>
              <a:rPr lang="en-US" altLang="en-US" sz="1200" dirty="0" smtClean="0">
                <a:solidFill>
                  <a:srgbClr val="000000"/>
                </a:solidFill>
              </a:rPr>
              <a:t>Fuel Choice for American Prosperity, Institute for the Analysis of Global Security</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228600"/>
          </a:xfrm>
        </p:spPr>
        <p:txBody>
          <a:bodyPr/>
          <a:lstStyle/>
          <a:p>
            <a:r>
              <a:rPr lang="en-US" altLang="en-US" sz="1600" b="1" dirty="0" smtClean="0"/>
              <a:t/>
            </a:r>
            <a:br>
              <a:rPr lang="en-US" altLang="en-US" sz="1600" b="1" dirty="0" smtClean="0"/>
            </a:br>
            <a:r>
              <a:rPr lang="en-US" altLang="en-US" sz="1600" b="1" dirty="0" smtClean="0"/>
              <a:t/>
            </a:r>
            <a:br>
              <a:rPr lang="en-US" altLang="en-US" sz="1600" b="1" dirty="0" smtClean="0"/>
            </a:br>
            <a:r>
              <a:rPr lang="en-US" altLang="en-US" sz="2000" b="1" dirty="0" smtClean="0"/>
              <a:t>What is Supply Chain Management? </a:t>
            </a:r>
            <a:br>
              <a:rPr lang="en-US" altLang="en-US" sz="2000" b="1" dirty="0" smtClean="0"/>
            </a:br>
            <a:r>
              <a:rPr lang="en-US" altLang="en-US" sz="2000" b="1" dirty="0" smtClean="0"/>
              <a:t/>
            </a:r>
            <a:br>
              <a:rPr lang="en-US" altLang="en-US" sz="2000" b="1" dirty="0" smtClean="0"/>
            </a:br>
            <a:r>
              <a:rPr lang="en-US" altLang="en-US" sz="2000" b="1" dirty="0" smtClean="0"/>
              <a:t/>
            </a:r>
            <a:br>
              <a:rPr lang="en-US" altLang="en-US" sz="2000" b="1" dirty="0" smtClean="0"/>
            </a:br>
            <a:r>
              <a:rPr lang="en-US" altLang="en-US" sz="1600" b="1" dirty="0" smtClean="0"/>
              <a:t> </a:t>
            </a:r>
            <a:br>
              <a:rPr lang="en-US" altLang="en-US" sz="1600" b="1" dirty="0" smtClean="0"/>
            </a:br>
            <a:r>
              <a:rPr lang="en-US" altLang="en-US" sz="2000" b="1" dirty="0" smtClean="0"/>
              <a:t/>
            </a:r>
            <a:br>
              <a:rPr lang="en-US" altLang="en-US" sz="2000" b="1" dirty="0" smtClean="0"/>
            </a:br>
            <a:endParaRPr lang="en-US" sz="2000" dirty="0"/>
          </a:p>
        </p:txBody>
      </p:sp>
      <p:sp>
        <p:nvSpPr>
          <p:cNvPr id="3" name="Content Placeholder 2"/>
          <p:cNvSpPr>
            <a:spLocks noGrp="1"/>
          </p:cNvSpPr>
          <p:nvPr>
            <p:ph idx="1"/>
          </p:nvPr>
        </p:nvSpPr>
        <p:spPr>
          <a:xfrm>
            <a:off x="457200" y="685800"/>
            <a:ext cx="8229600" cy="2438401"/>
          </a:xfrm>
        </p:spPr>
        <p:txBody>
          <a:bodyPr/>
          <a:lstStyle/>
          <a:p>
            <a:pPr lvl="1" eaLnBrk="1" hangingPunct="1">
              <a:lnSpc>
                <a:spcPct val="80000"/>
              </a:lnSpc>
            </a:pPr>
            <a:endParaRPr lang="en-US" altLang="en-US" sz="1600" b="1" dirty="0" smtClean="0"/>
          </a:p>
          <a:p>
            <a:pPr eaLnBrk="1" hangingPunct="1">
              <a:lnSpc>
                <a:spcPct val="80000"/>
              </a:lnSpc>
            </a:pPr>
            <a:r>
              <a:rPr lang="en-US" altLang="en-US" sz="1600" b="1" dirty="0" smtClean="0">
                <a:solidFill>
                  <a:srgbClr val="FF0000"/>
                </a:solidFill>
              </a:rPr>
              <a:t>“Cradle to grave” planning, implementation and control of flow of information, materials, products and services from raw material to customer fulfillment and life cycle support and waste reduction/recycling</a:t>
            </a:r>
          </a:p>
          <a:p>
            <a:pPr eaLnBrk="1" hangingPunct="1">
              <a:lnSpc>
                <a:spcPct val="80000"/>
              </a:lnSpc>
              <a:buFontTx/>
              <a:buNone/>
            </a:pPr>
            <a:endParaRPr lang="en-US" altLang="en-US" sz="1000" b="1" dirty="0" smtClean="0"/>
          </a:p>
          <a:p>
            <a:pPr eaLnBrk="1" hangingPunct="1">
              <a:lnSpc>
                <a:spcPct val="80000"/>
              </a:lnSpc>
            </a:pPr>
            <a:r>
              <a:rPr lang="en-US" altLang="en-US" sz="1600" b="1" dirty="0" smtClean="0"/>
              <a:t>Supply chain work elements built “down and across” objectives</a:t>
            </a:r>
          </a:p>
          <a:p>
            <a:pPr lvl="1" eaLnBrk="1" hangingPunct="1">
              <a:lnSpc>
                <a:spcPct val="80000"/>
              </a:lnSpc>
              <a:buNone/>
            </a:pPr>
            <a:endParaRPr lang="en-US" altLang="en-US" sz="1400" b="1" dirty="0" smtClean="0"/>
          </a:p>
          <a:p>
            <a:pPr eaLnBrk="1" hangingPunct="1">
              <a:lnSpc>
                <a:spcPct val="80000"/>
              </a:lnSpc>
              <a:buNone/>
            </a:pPr>
            <a:endParaRPr lang="en-US" altLang="en-US" sz="1000" b="1" dirty="0" smtClean="0"/>
          </a:p>
        </p:txBody>
      </p:sp>
      <p:sp>
        <p:nvSpPr>
          <p:cNvPr id="4" name="Slide Number Placeholder 3"/>
          <p:cNvSpPr>
            <a:spLocks noGrp="1"/>
          </p:cNvSpPr>
          <p:nvPr>
            <p:ph type="sldNum" sz="quarter" idx="12"/>
          </p:nvPr>
        </p:nvSpPr>
        <p:spPr/>
        <p:txBody>
          <a:bodyPr/>
          <a:lstStyle/>
          <a:p>
            <a:pPr>
              <a:defRPr/>
            </a:pPr>
            <a:fld id="{CBF83108-C6E3-470D-BEB6-B3EAEA6BE94A}" type="slidenum">
              <a:rPr lang="en-US" altLang="en-US" smtClean="0"/>
              <a:pPr>
                <a:defRPr/>
              </a:pPr>
              <a:t>24</a:t>
            </a:fld>
            <a:endParaRPr lang="en-US" altLang="en-US" dirty="0"/>
          </a:p>
        </p:txBody>
      </p:sp>
      <p:sp>
        <p:nvSpPr>
          <p:cNvPr id="7" name="TextBox 6"/>
          <p:cNvSpPr txBox="1"/>
          <p:nvPr/>
        </p:nvSpPr>
        <p:spPr>
          <a:xfrm>
            <a:off x="1371600" y="2819400"/>
            <a:ext cx="6248400" cy="276999"/>
          </a:xfrm>
          <a:prstGeom prst="rect">
            <a:avLst/>
          </a:prstGeom>
          <a:noFill/>
        </p:spPr>
        <p:txBody>
          <a:bodyPr wrap="square" rtlCol="0">
            <a:spAutoFit/>
          </a:bodyPr>
          <a:lstStyle/>
          <a:p>
            <a:r>
              <a:rPr lang="en-US" sz="1200" b="1" dirty="0" smtClean="0"/>
              <a:t>        Vehicles                            Customer/System Interface                   Power/fuels</a:t>
            </a:r>
            <a:endParaRPr lang="en-US" sz="1200" b="1" dirty="0"/>
          </a:p>
        </p:txBody>
      </p:sp>
      <p:sp>
        <p:nvSpPr>
          <p:cNvPr id="8" name="TextBox 7"/>
          <p:cNvSpPr txBox="1"/>
          <p:nvPr/>
        </p:nvSpPr>
        <p:spPr>
          <a:xfrm>
            <a:off x="3429000" y="3048000"/>
            <a:ext cx="2294218" cy="276999"/>
          </a:xfrm>
          <a:prstGeom prst="rect">
            <a:avLst/>
          </a:prstGeom>
          <a:noFill/>
        </p:spPr>
        <p:txBody>
          <a:bodyPr wrap="square" rtlCol="0">
            <a:spAutoFit/>
          </a:bodyPr>
          <a:lstStyle/>
          <a:p>
            <a:r>
              <a:rPr lang="en-US" sz="1200" b="1" dirty="0" smtClean="0"/>
              <a:t>  (Charging/Fueling Stations)</a:t>
            </a:r>
            <a:endParaRPr lang="en-US" sz="1200" b="1" dirty="0"/>
          </a:p>
        </p:txBody>
      </p:sp>
      <p:sp>
        <p:nvSpPr>
          <p:cNvPr id="9" name="TextBox 8"/>
          <p:cNvSpPr txBox="1"/>
          <p:nvPr/>
        </p:nvSpPr>
        <p:spPr>
          <a:xfrm>
            <a:off x="2057400" y="2438400"/>
            <a:ext cx="5638800" cy="307777"/>
          </a:xfrm>
          <a:prstGeom prst="rect">
            <a:avLst/>
          </a:prstGeom>
          <a:noFill/>
        </p:spPr>
        <p:txBody>
          <a:bodyPr wrap="square" rtlCol="0">
            <a:spAutoFit/>
          </a:bodyPr>
          <a:lstStyle/>
          <a:p>
            <a:r>
              <a:rPr lang="en-US" b="1" dirty="0" smtClean="0"/>
              <a:t>Transportation Sector                   Power and Fuels Sectors       </a:t>
            </a:r>
            <a:endParaRPr lang="en-US" b="1" dirty="0"/>
          </a:p>
        </p:txBody>
      </p:sp>
      <p:pic>
        <p:nvPicPr>
          <p:cNvPr id="5" name="Picture 2"/>
          <p:cNvPicPr>
            <a:picLocks noChangeAspect="1" noChangeArrowheads="1"/>
          </p:cNvPicPr>
          <p:nvPr/>
        </p:nvPicPr>
        <p:blipFill>
          <a:blip r:embed="rId2" cstate="print"/>
          <a:srcRect/>
          <a:stretch>
            <a:fillRect/>
          </a:stretch>
        </p:blipFill>
        <p:spPr bwMode="auto">
          <a:xfrm>
            <a:off x="3505200" y="3352800"/>
            <a:ext cx="4419600" cy="3148350"/>
          </a:xfrm>
          <a:prstGeom prst="rect">
            <a:avLst/>
          </a:prstGeom>
          <a:noFill/>
          <a:ln w="9525">
            <a:noFill/>
            <a:miter lim="800000"/>
            <a:headEnd/>
            <a:tailEnd/>
          </a:ln>
          <a:effectLst/>
        </p:spPr>
      </p:pic>
      <p:sp>
        <p:nvSpPr>
          <p:cNvPr id="1030" name="AutoShape 6" descr="data:image/jpeg;base64,/9j/4AAQSkZJRgABAQAAAQABAAD/2wCEAAkGBhESERAQEBISEBUWDw8PEBUQFhIQFRcQFBAVFRcQFBgXGyYeGBkjGRISHy8sIycpLSwsFh8yNTAqNSYrLCoBCQoKDgwOGQ8PGi8kHyQpKTQqKSwsLCwpLC8pLCopKSksKSksLCwsLDIpKSksLCkpKSwsKSkpLCksKSkpKSwsLP/AABEIAMIBAwMBIgACEQEDEQH/xAAcAAEAAgMBAQEAAAAAAAAAAAAABQYCBAcBAwj/xABIEAABAwICBgUIBgcHBQEAAAABAAIDBBESIQUGEzFBUQciYXGRFDJSgZKhsdEXI0JiwfAWM0NTcpOiNGOCg7LS4UTCw9PxFf/EABgBAQADAQAAAAAAAAAAAAAAAAABAgME/8QAIxEBAQACAgICAQUAAAAAAAAAAAECERITAyExQVEEIiNhwf/aAAwDAQACEQMRAD8A7iiIgIiICIiAiIgIiICIiAiIgIiICIiAiIgIiICIiAiIgIiICIiAiIgIiICIiAiIgIiICIiAiIgIiICIiAiIgIiICIiAiIgIiICIiAiIgIiICIiAiIgIiICIiAiIgIiICIiAiIgIiICIiAiIgIiICIiAiIgIiICIiAiIgIiICIiAiIgIiICIiAiIgIiICIiAiLCWZrRdxDR2myDNFC12t9LF50gPYMz4DNQ1T0jRjzGPI5lht4khW41XlFzRc5qOlcN4Qj+J7GfF60ZOmRo+3TD/ADovmnGnKOqIuWs6ZmWzdTHt28QW1D0sh25sLv4ZmH4BTwqOcdIXj3gAkkAAEknIADiVRoekon9jf+F1/wAFqnXBzp2yPkm2IuXU+zhwk26pxg48jnnkfg4U5x0BlycW4cB+J/P/AB9FX6bXeldkXFn8QI95yUvS6QikALHtd3FVssWllbKIihIiIgIiICIiAiIgIiICIiAiIgIiICLFzwN5A718XaQiF+u3IXIBBNudgg2F8airYwXe4D4qC0nrSGg4SGjmcye4KmaW0lVzNc6CJ8gu4XxNYLjeHOcfcATwNt6tMdq3LS06a17ZGHBlrgEkm2Q5uJyaO9UI6x1mkHkUcb6gXwukuYqdudjeV2b+5o7iqnoNk+kKpsR2UuGN9Rs5ATAcGAZsDgXm7m73EnnbJdl1W07DPSQStMcYwYXMAEQa9nVc1rScm3Bt2EJvXwjVvyrNF0aTPsayseL2JjoQKdv8JkN5HD1hS9P0aaMbm6mEx9KodJOf63FTsul6dvnTwt75Ix8StV+tdC3zqylHfNF/uUb2n1FW1sioNH7DBoull2jnY+pFHhY3DcjqHE7rbst29cU07UMfUTOjbs2GR7mMFgGhzi7AAMgBe3qXZekPWCgnpHGKphlljdtGNje15LfNeDbhY37wFwyQE3tvN/EqEx3zo51PpBo6lklp4ZZJYhM98rGSGzyXNaC4GwDSB7+KsEmpej3b6KlP+TH8lCaL6Q9FwU8EAnP1cEUVmxTnzGBvodi+p6WNGfvZD/kzfi1BsVfRpouT/pIozwdDeIg8+qR71StK6nVUFTJDo+aabZ08NTIyZwcbPkka2Ngd1SfqnHIMNtxJVof0v6NH2pj3R2+JCr9F0s0MdTWzvbM7bPgbFhEIIgihADXYpBntHTO4+cpENorXVjnGOpbsnNOFzyCGYhva7F1oiDfJ1wLZuCtlPcdaJxacj1TbuvzC59V6RirJ6ypAN56kGEGxLYwGMu8tJANu07t6lNUZpG1Rpm4tkWSyRh1+phc0XYT9k4m3G65By46Y5/VZ5Y/cdJoNb547CQbQc9x+XwVm0drVBLlfCeR3+G9UdjbtB5gFfN9NdWuEqJnY6nHIHC7SCOzNZLmdLpaoi3OLh27/AB+d1MQa7uAAcx59h3vyWfCr84uiKrRa8MO9rx3tH4OW3DrdCSBe1yBmHD4iyjhU8onkXjXAi4z4heqqwiIgIi8JtmUHq1ZdJRNyLxfkM1SNPdIDdqYmlzWtxB1w3O18ycVxcC9rXzG43C36PEW4nNw33XNyRz7FbGSq22J9+nGfZBPuWtLp93BoHf8A/VFyNJ4rVlh/JWnCM+VSUusLvSA7j8gtOXTZJuetu3hx3G43nmo5/YvGEq3GI5VhpWKOoIdLEXEMkja4OfG4MeLOALTlcetexnZswMGBoucruJPMk5krehYDvyWclKOqObvgC4e9oTUN1S9Y6StksynbbELvkL2tLb5bNmdwbb3dthbNaWh6nSGj4zHsmPByFnFwG/fbdwXRfJQsXUDDvzTXvZv05fTahskY3aF7zYYrmNov2dR2Q4di3fo8iJu7afzGH/wrobNHsG4LMUjeSrxieVUFnR/Tj7Lj3uP/AGgL12o9MP2d/wDFN/7Qr8KZvL4qM0loR0haW7FwF77eMSkX4tP571PGI5VW26k0tiDC03FiCZjlyzkPJeQ6lUeZ8nh842uxjrAZZYgeV/WrjFQhpxF2LK1rMa3vsB+K+sLGhrcm+aOXJNQ3VSGq9MP2EP8AJg/2L7N0HEN0cY7o42/BoVpu37vuTG3m3xCnU/CN1WhoxvAW7rj4LPyHtf7b/mrFt2+k3xC8NQz0m+ITUN1WnRkODfrzfkJ3t9bhcBZvoiLvwuuGuzOK9t5Fz3BSc+hYZHCQFwtbKNxY025gfgspYGts1rQLuF7DgOtn7NvWpEZHROAAzyAHHgFn5IeR9633v7QsmFEI7yY9qybSk9ql4GNLhfkbX5/O34rN8Ix5W80l1udxYn+rw7ESiW0Z5LCutFG6R2Vhlfi45AeNlO7IKs6y6MmqXsa1v1TOsLOaMUmYLrEggAZDvd2LPyZXHG3Gbrp/SeLDyeXHHyXWP3b+F61OqMdJES/aGxxG4OZJNsuV1NqsakxljZYiMIbszbLe7ETuJG7CrOsMd6m2vn49uXD43dCIisxFA62aV2bIoRcOnkMYItkxrS95N+BADO94U8ue9J9PMZaWSIBwjp62Rzb9YhphPUH2juG8b1bHVvtXK2T0+0OhYxhdKS/CcTQ89UHsH595UrYHgCuO6G6QJ5pomCJgjdIGF2KxAtckDMZCxV7j0wWjJ5t24fktZx+md39p3SVZFDG6WQhjWguJ83IC91xXWLpOqql5ZSnYxg5OAGNwzzz8wd2fbwW30razPkEVI11w7rydwdZrT2FwJ/wBQ+qWrjZ3Wke2GJpa173nBjlffBAH2s0uIzPC4HEEUzy16Wxn2g6rE/8AXzF5/vZC49/WJWzQ6UqobOp6mQAcMe0Z62uuPcuuauUJh2bmQxUpbFPFVQDC673EbGpxHNzrMIOZ87ebEqB0xoSPCwVgjibBRNNXXC+0dWOuRHFYfWi53EWsRxss2j76m9JG3cIKhrWS26tiQ14AzLb7ndmfZ2XGo0kPq8JI65v7DlwfTOjZKeUtd1JI3Ne1wBHAPZK2/AgtPZu4LpWhdOCeCCbcTbEOT7ljh43W2F2xzmlrOkncysTpF3pHxUNNW2IyJubZC9u08gvDUdvxWjNMHSDvSPiVga93pHxUQZysTMVOjaYNceZWJrDzUOZysTOU0jaVmquq7P7J+C98q7VCy1Jwu7j8F75SVOjaZ8p7U8q7VDeUFNuVGjaY8o7V6JlDbcr6Mq7Ak8B+Qmjaal0+2CNxcWgAYnOfkGjmefcucaX6TJpXuFM3C3Nu0kGJ5HNrfNYOOYPcFG646WdPOKZp6jOtJydIRfPsaLfkLY0FqyZIJKkxuljZm2CJwZLK0PLXyb7iNpBGWZIO4DPHLL3qN8cfW6jzrFXk3NRJx3FjfcBZbujukSvpz1yJ2cWvAa63IOaLeIKvTNWYHRTCnpaN7JZaN9HK+KGRzaZ5j2xc5w6zmt2h33ItvJsq9pbVSKds89FHsGCZ0dPHI4WqWtHWdC07vNJFrNOQtncZ7q+ou+rOtMNdHiifmLB7HBuJp32I9WXA2UtUvewXa6wvmLM48dy/P+h9Luo6iKoiPUNhIBxjJGId+4jtAXczpEyxjCBYgEm4APHj4rbG7ZZTT6//AKEnF3uaPgFg7SJyztbdbd3WWpsz6TR/iCwfCOMjB6yfwV9KJzROtmGeKINLjLIyM2txPneoXPqV8XItGugirKSZ8+LDOGhjGPN3SMdELu3CxkxepddWPkntr476ERFm0FU9eKGcupqiIPe2HbbVkTBK9zZAwWw3BLeqfNubgZFWxYSTNaLuIHepl0izb88U2g6IT7WKrDC1zwI5YpIwy9xgybla5FirA5xw5T0rx93ED/pCv2sL9Gzf2iGOd1rB2GzwOQeLOHqKpdXQaPb+op5WciZpXf6y5X/jvzP9U/f9VybW2W9eQbHA2Nlxu/Vl+Xtq9anGNujSZHUghdXPFWKyN0rS7BHgDeDXWwWv2qOqtUoHzSTPxvLjcAuwhtmgDzQLnIfJfDVHT3kMs1JU2Eb3MdiLA8Mmb+rqg07xz32sPRKpbu7Xk1HVZm7SNkwadk1jn4rmBhA6vWa+7s94Ns7DfdfLTIdT0+ORrmhjjglEXlzmG366zTdo6zhla3Fah01UspZRC+ScCgc6OqaGzGWrkNtoxrb5NAvYC1iBwXmsmmThEtTJJRsGwnp5I3BkuMs+tpDGc5L4ScwRmDwUJcz18lD3UspnNU+Sja90roxAXsM0uzdsx5ozcB2AL46k6RtDKy98Mxc31gH4grT1g0u6uq5JSMLTha0D7ELBZrLjja573ErOee7g67xZjY7Ai2Ft8IzHDEfFWwurtXKbml3j1qPCNn8sH4rP9LHegz+W35Kh7cc3+P8AwvfKBzd4rbsxY9eS9/pa70W+w35Lz9LXch7DfkqN5SPveKeUj73inZideS8HW53Z7LfkvDra/wDLW/JUjykfe8V75SPveKdmJ15LlLrTKQRfeCPNZ8kOtUvP3M+SpvlI+94r0VI+94p2YnXkuP6Uzekf6E/Sib0nf0Kn+VD73inlQ+94lOzE68lvOs8/pO8WfNfCfTkjxaRxtkc8J3Z5W3blV/Kx97xK+T5b7nv7jht3brp2RPXUNDK4mV7gQ5znOIORu44uPeuyaNlgiko45G0DRHT08dK/yh0dU5pYwhmBrbuxOPM3vuzXKaynYBjjaRn17lzri1r9Yncr9qNpdkzYI2mGCqjY2m2zmB8rqJty0QF1wJADhOW4A9g5268z0JxOcGysILi1jWMOUdsQaCAX4uBtxWnpOopmVLP7LHVtYxtO2oL3Pa1x/ZtNrEguHUAJta+S2m62B0tGHRiN0zq9rNq3rsaw4GON8248AJ7CFE6X1q2LWVs/VvFjjpJm3eKthABifvbGbXORt67IKZo3VCCs03UaPlxiIyVkhMJDXNeOtlcEWDnkWIUxRubCwxF5OykmpsxcnYSuiuc+OzuoTo90hPHUzaQFi94lZdwyc6SQPleB/E0D1kK50tVTYnvkoYJC+SSV+MyPBfI8ve7C9xAu5zjYC2avhlxqmWO0FUafY3K+ZNhdwFzytZfWmodIVBtDSzkZdZzDE2x4h8mFp9RXQdEazUsQDY6SOAf3LGMH9ICsVJrFDJudY9uSvfL+Ir1/2q+pnR7JC9tRWua97TiijZ1msdwkc4jNw4AZDtytfFi14OYzWSytt+WkmhERQkWrWaObILOv6ltIgrFRqQ0+bIR3i6jajo9kPmyt9YKvKIObS9G9RwfGfEKM0l0RzTCzxGSL4XBxa4dxt/wuuIg4PH0J6UjLthVNjBN+q6Rjjl9osIuvlJ0GaSe7FNURv3Bxu4vIHDE4k+N131EHFIOhidjcLWs7buuSeZK9PQ/Veiz2l2pEHEz0P1Xos9pefRBV+iz2gu2og4j9EFX6DPaC8+iGr9BntBdvRBxD6Iqv0G+0F79EVV6DfaC7ciDiX0RVXoN9oJ9EdV+7HtBdtRBxH6JKr92PaC8PRJVfux7QXb0QcMd0S1f7oe0Fh9E1Z+6/qau7Ig4UOiis/df1BR1Z0M1460DMJuHYSRhuDcEG92m/ev0MiDgEeqms7QGgvIAsLzRvNv4ngu96+VJ0RaTmkL61rzff9YJHOAOQdIXYrZnID1r9CIg5fR9HVQ0NaGxsAAAAOQA4Cylafo/l+09g7rlXtEFWp9R2jzpCe4KUpdW4WZ2JPapVEGLGAZBZIiAiIgIiICIiAiIgIiICIiAiIgIiICIiAiIgIiICIiAiIgIiICIiAiIgIiICIiAiIgIiICIiAiIgIiICIiAiIgIiICIiAiIgIiICIiAiIgIiICIiAiIgIiICIiAiIgIiICIiAiIgIiICIiAiIgIiICIiAiIgIiICIiAiIgIiICIiAiIgIiICIiAiIgIiICIiAiIgIiICIiAiIgIiICIiAiIgIiICIiAiIgIiICIi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033" name="Picture 9"/>
          <p:cNvPicPr>
            <a:picLocks noChangeAspect="1" noChangeArrowheads="1"/>
          </p:cNvPicPr>
          <p:nvPr/>
        </p:nvPicPr>
        <p:blipFill>
          <a:blip r:embed="rId3" cstate="print"/>
          <a:srcRect/>
          <a:stretch>
            <a:fillRect/>
          </a:stretch>
        </p:blipFill>
        <p:spPr bwMode="auto">
          <a:xfrm>
            <a:off x="838200" y="3429000"/>
            <a:ext cx="2526435" cy="990600"/>
          </a:xfrm>
          <a:prstGeom prst="rect">
            <a:avLst/>
          </a:prstGeom>
          <a:noFill/>
          <a:ln w="9525">
            <a:noFill/>
            <a:miter lim="800000"/>
            <a:headEnd/>
            <a:tailEnd/>
          </a:ln>
          <a:effectLst/>
        </p:spPr>
      </p:pic>
      <p:pic>
        <p:nvPicPr>
          <p:cNvPr id="1034" name="Picture 10"/>
          <p:cNvPicPr>
            <a:picLocks noChangeAspect="1" noChangeArrowheads="1"/>
          </p:cNvPicPr>
          <p:nvPr/>
        </p:nvPicPr>
        <p:blipFill>
          <a:blip r:embed="rId4" cstate="print"/>
          <a:srcRect/>
          <a:stretch>
            <a:fillRect/>
          </a:stretch>
        </p:blipFill>
        <p:spPr bwMode="auto">
          <a:xfrm>
            <a:off x="838200" y="4724400"/>
            <a:ext cx="2833858" cy="21336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5" name="Rectangle 6"/>
          <p:cNvSpPr>
            <a:spLocks noGrp="1" noChangeArrowheads="1"/>
          </p:cNvSpPr>
          <p:nvPr>
            <p:ph type="sldNum" sz="quarter" idx="12"/>
          </p:nvPr>
        </p:nvSpPr>
        <p:spPr>
          <a:noFill/>
          <a:ln>
            <a:miter lim="800000"/>
            <a:headEnd/>
            <a:tailEnd/>
          </a:ln>
        </p:spPr>
        <p:txBody>
          <a:bodyPr/>
          <a:lstStyle/>
          <a:p>
            <a:fld id="{16851640-A895-42E1-B1D0-521F531CFF58}" type="slidenum">
              <a:rPr lang="en-US" altLang="en-US" smtClean="0">
                <a:latin typeface="Arial" charset="0"/>
                <a:cs typeface="Arial" charset="0"/>
              </a:rPr>
              <a:pPr/>
              <a:t>25</a:t>
            </a:fld>
            <a:endParaRPr lang="en-US" altLang="en-US" dirty="0" smtClean="0">
              <a:latin typeface="Arial" charset="0"/>
              <a:cs typeface="Arial" charset="0"/>
            </a:endParaRPr>
          </a:p>
        </p:txBody>
      </p:sp>
      <p:sp>
        <p:nvSpPr>
          <p:cNvPr id="385026"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8ECFB764-D3AA-47DF-83E0-00EEFE3A29F8}" type="slidenum">
              <a:rPr lang="en-US" altLang="en-US"/>
              <a:pPr algn="r"/>
              <a:t>25</a:t>
            </a:fld>
            <a:endParaRPr lang="en-US" altLang="en-US" dirty="0"/>
          </a:p>
        </p:txBody>
      </p:sp>
      <p:sp>
        <p:nvSpPr>
          <p:cNvPr id="385027" name="Rectangle 2"/>
          <p:cNvSpPr>
            <a:spLocks noGrp="1" noChangeArrowheads="1"/>
          </p:cNvSpPr>
          <p:nvPr>
            <p:ph type="title"/>
          </p:nvPr>
        </p:nvSpPr>
        <p:spPr>
          <a:xfrm>
            <a:off x="-381000" y="0"/>
            <a:ext cx="9525000" cy="1219200"/>
          </a:xfrm>
        </p:spPr>
        <p:txBody>
          <a:bodyPr/>
          <a:lstStyle/>
          <a:p>
            <a:pPr marL="342900" lvl="1" indent="-342900" defTabSz="685800" eaLnBrk="1" hangingPunct="1">
              <a:lnSpc>
                <a:spcPct val="80000"/>
              </a:lnSpc>
              <a:spcBef>
                <a:spcPts val="375"/>
              </a:spcBef>
            </a:pPr>
            <a:r>
              <a:rPr lang="en-US" altLang="en-US" sz="2000" b="1" dirty="0" smtClean="0"/>
              <a:t/>
            </a:r>
            <a:br>
              <a:rPr lang="en-US" altLang="en-US" sz="2000" b="1" dirty="0" smtClean="0"/>
            </a:br>
            <a:r>
              <a:rPr lang="en-US" altLang="en-US" sz="2000" b="1" dirty="0" smtClean="0"/>
              <a:t>Planning Transportation Sector Supply Chains </a:t>
            </a:r>
            <a:br>
              <a:rPr lang="en-US" altLang="en-US" sz="2000" b="1" dirty="0" smtClean="0"/>
            </a:br>
            <a:r>
              <a:rPr lang="en-US" altLang="en-US" sz="1600" b="1" dirty="0" smtClean="0">
                <a:solidFill>
                  <a:srgbClr val="FF0000"/>
                </a:solidFill>
                <a:cs typeface="Arial" pitchFamily="34" charset="0"/>
              </a:rPr>
              <a:t>Priority to means in “rank order” to contribution to sector objective in a decade</a:t>
            </a:r>
            <a:r>
              <a:rPr lang="en-US" altLang="en-US" sz="1600" b="1" dirty="0" smtClean="0">
                <a:cs typeface="Arial" pitchFamily="34" charset="0"/>
              </a:rPr>
              <a:t/>
            </a:r>
            <a:br>
              <a:rPr lang="en-US" altLang="en-US" sz="1600" b="1" dirty="0" smtClean="0">
                <a:cs typeface="Arial" pitchFamily="34" charset="0"/>
              </a:rPr>
            </a:br>
            <a:r>
              <a:rPr lang="en-US" altLang="en-US" sz="1600" b="1" dirty="0" smtClean="0">
                <a:solidFill>
                  <a:srgbClr val="000000"/>
                </a:solidFill>
                <a:cs typeface="Arial" charset="0"/>
              </a:rPr>
              <a:t> </a:t>
            </a:r>
            <a:br>
              <a:rPr lang="en-US" altLang="en-US" sz="1600" b="1" dirty="0" smtClean="0">
                <a:solidFill>
                  <a:srgbClr val="000000"/>
                </a:solidFill>
                <a:cs typeface="Arial" charset="0"/>
              </a:rPr>
            </a:br>
            <a:r>
              <a:rPr lang="en-US" altLang="en-US" sz="1600" b="1" dirty="0" smtClean="0">
                <a:solidFill>
                  <a:srgbClr val="000000"/>
                </a:solidFill>
                <a:cs typeface="Arial" charset="0"/>
              </a:rPr>
              <a:t/>
            </a:r>
            <a:br>
              <a:rPr lang="en-US" altLang="en-US" sz="1600" b="1" dirty="0" smtClean="0">
                <a:solidFill>
                  <a:srgbClr val="000000"/>
                </a:solidFill>
                <a:cs typeface="Arial" charset="0"/>
              </a:rPr>
            </a:br>
            <a:r>
              <a:rPr lang="en-US" altLang="en-US" sz="2400" b="1" dirty="0" smtClean="0"/>
              <a:t> </a:t>
            </a:r>
          </a:p>
        </p:txBody>
      </p:sp>
      <p:sp>
        <p:nvSpPr>
          <p:cNvPr id="385028" name="Rectangle 3"/>
          <p:cNvSpPr>
            <a:spLocks noGrp="1" noChangeArrowheads="1"/>
          </p:cNvSpPr>
          <p:nvPr>
            <p:ph type="body" idx="1"/>
          </p:nvPr>
        </p:nvSpPr>
        <p:spPr>
          <a:xfrm>
            <a:off x="457200" y="838200"/>
            <a:ext cx="8229600" cy="5257800"/>
          </a:xfrm>
        </p:spPr>
        <p:txBody>
          <a:bodyPr/>
          <a:lstStyle/>
          <a:p>
            <a:pPr eaLnBrk="1" hangingPunct="1">
              <a:lnSpc>
                <a:spcPct val="80000"/>
              </a:lnSpc>
            </a:pPr>
            <a:r>
              <a:rPr lang="en-US" altLang="en-US" sz="1600" b="1" dirty="0" smtClean="0"/>
              <a:t>Make “apples to apples” comparisons to prioritize each supply chain</a:t>
            </a:r>
          </a:p>
          <a:p>
            <a:pPr lvl="1" eaLnBrk="1" hangingPunct="1">
              <a:lnSpc>
                <a:spcPct val="80000"/>
              </a:lnSpc>
            </a:pPr>
            <a:r>
              <a:rPr lang="en-US" altLang="en-US" sz="1400" b="1" dirty="0" smtClean="0"/>
              <a:t>How Much, How Fast, How Clean, What Risk, What Cost?</a:t>
            </a:r>
            <a:endParaRPr lang="en-US" altLang="en-US" sz="1400" b="1" dirty="0" smtClean="0">
              <a:solidFill>
                <a:srgbClr val="000000"/>
              </a:solidFill>
              <a:cs typeface="Arial" charset="0"/>
            </a:endParaRPr>
          </a:p>
          <a:p>
            <a:pPr eaLnBrk="1" hangingPunct="1">
              <a:lnSpc>
                <a:spcPct val="80000"/>
              </a:lnSpc>
              <a:buFontTx/>
              <a:buNone/>
            </a:pPr>
            <a:endParaRPr lang="en-US" altLang="en-US" sz="1400" b="1" dirty="0" smtClean="0">
              <a:solidFill>
                <a:srgbClr val="000000"/>
              </a:solidFill>
              <a:cs typeface="Arial" charset="0"/>
            </a:endParaRPr>
          </a:p>
          <a:p>
            <a:pPr eaLnBrk="1" hangingPunct="1">
              <a:lnSpc>
                <a:spcPct val="80000"/>
              </a:lnSpc>
            </a:pPr>
            <a:r>
              <a:rPr lang="en-US" altLang="en-US" sz="1600" b="1" dirty="0" smtClean="0">
                <a:solidFill>
                  <a:srgbClr val="FF0000"/>
                </a:solidFill>
              </a:rPr>
              <a:t>Gas</a:t>
            </a:r>
            <a:r>
              <a:rPr lang="en-US" altLang="en-US" sz="1600" b="1" dirty="0" smtClean="0"/>
              <a:t>: CNG uses existing gas production and distribution system</a:t>
            </a:r>
          </a:p>
          <a:p>
            <a:pPr lvl="1" eaLnBrk="1" hangingPunct="1">
              <a:lnSpc>
                <a:spcPct val="80000"/>
              </a:lnSpc>
            </a:pPr>
            <a:r>
              <a:rPr lang="en-US" altLang="en-US" sz="1400" b="1" dirty="0" smtClean="0"/>
              <a:t>Gas is “transition fuel” – plentiful, low cost, shorter term</a:t>
            </a:r>
          </a:p>
          <a:p>
            <a:pPr lvl="1" eaLnBrk="1" hangingPunct="1">
              <a:lnSpc>
                <a:spcPct val="80000"/>
              </a:lnSpc>
            </a:pPr>
            <a:r>
              <a:rPr lang="en-US" altLang="en-US" sz="1400" b="1" dirty="0" smtClean="0"/>
              <a:t>Need engine conversion, new fueling station network</a:t>
            </a:r>
          </a:p>
          <a:p>
            <a:pPr lvl="1" eaLnBrk="1" hangingPunct="1">
              <a:lnSpc>
                <a:spcPct val="80000"/>
              </a:lnSpc>
            </a:pPr>
            <a:r>
              <a:rPr lang="en-US" altLang="en-US" sz="1400" b="1" dirty="0" smtClean="0"/>
              <a:t>Reduces emissions by substituting less polluting means for oil</a:t>
            </a:r>
          </a:p>
          <a:p>
            <a:pPr lvl="3" eaLnBrk="1" hangingPunct="1">
              <a:lnSpc>
                <a:spcPct val="80000"/>
              </a:lnSpc>
              <a:buFontTx/>
              <a:buNone/>
            </a:pPr>
            <a:endParaRPr lang="en-US" altLang="en-US" sz="1400" dirty="0" smtClean="0"/>
          </a:p>
          <a:p>
            <a:pPr eaLnBrk="1" hangingPunct="1">
              <a:lnSpc>
                <a:spcPct val="80000"/>
              </a:lnSpc>
            </a:pPr>
            <a:r>
              <a:rPr lang="en-US" altLang="en-US" sz="1600" b="1" dirty="0" smtClean="0">
                <a:solidFill>
                  <a:srgbClr val="FF0000"/>
                </a:solidFill>
              </a:rPr>
              <a:t>Electricity</a:t>
            </a:r>
            <a:r>
              <a:rPr lang="en-US" altLang="en-US" sz="1600" b="1" dirty="0" smtClean="0"/>
              <a:t>: EV’s use existing power grid </a:t>
            </a:r>
          </a:p>
          <a:p>
            <a:pPr lvl="1" eaLnBrk="1" hangingPunct="1">
              <a:lnSpc>
                <a:spcPct val="80000"/>
              </a:lnSpc>
            </a:pPr>
            <a:r>
              <a:rPr lang="en-US" altLang="en-US" sz="1400" b="1" dirty="0" smtClean="0"/>
              <a:t>Electricity longer term requires extensive R,D&amp;D</a:t>
            </a:r>
          </a:p>
          <a:p>
            <a:pPr lvl="1" eaLnBrk="1" hangingPunct="1">
              <a:lnSpc>
                <a:spcPct val="80000"/>
              </a:lnSpc>
            </a:pPr>
            <a:r>
              <a:rPr lang="en-US" altLang="en-US" sz="1400" b="1" dirty="0" smtClean="0"/>
              <a:t>Need “competitive” vehicle batteries, charging systems and fueling network</a:t>
            </a:r>
          </a:p>
          <a:p>
            <a:pPr lvl="1" eaLnBrk="1" hangingPunct="1">
              <a:lnSpc>
                <a:spcPct val="80000"/>
              </a:lnSpc>
            </a:pPr>
            <a:r>
              <a:rPr lang="en-US" altLang="en-US" sz="1400" b="1" dirty="0" smtClean="0"/>
              <a:t>“Buying new” costs more than conversion</a:t>
            </a:r>
          </a:p>
          <a:p>
            <a:pPr lvl="1" eaLnBrk="1" hangingPunct="1">
              <a:lnSpc>
                <a:spcPct val="80000"/>
              </a:lnSpc>
            </a:pPr>
            <a:r>
              <a:rPr lang="en-US" altLang="en-US" sz="1400" b="1" dirty="0" smtClean="0"/>
              <a:t>EV’s have range problem</a:t>
            </a:r>
          </a:p>
          <a:p>
            <a:pPr lvl="1" eaLnBrk="1" hangingPunct="1">
              <a:lnSpc>
                <a:spcPct val="80000"/>
              </a:lnSpc>
            </a:pPr>
            <a:r>
              <a:rPr lang="en-US" altLang="en-US" sz="1400" b="1" dirty="0" smtClean="0"/>
              <a:t>Eliminates emissions </a:t>
            </a:r>
          </a:p>
          <a:p>
            <a:pPr lvl="1" eaLnBrk="1" hangingPunct="1">
              <a:lnSpc>
                <a:spcPct val="80000"/>
              </a:lnSpc>
              <a:buFontTx/>
              <a:buNone/>
            </a:pPr>
            <a:endParaRPr lang="en-US" altLang="en-US" sz="1400" b="1" dirty="0" smtClean="0"/>
          </a:p>
          <a:p>
            <a:pPr eaLnBrk="1" hangingPunct="1">
              <a:lnSpc>
                <a:spcPct val="80000"/>
              </a:lnSpc>
            </a:pPr>
            <a:r>
              <a:rPr lang="en-US" altLang="en-US" sz="1600" b="1" dirty="0" smtClean="0">
                <a:solidFill>
                  <a:srgbClr val="FF0000"/>
                </a:solidFill>
              </a:rPr>
              <a:t>Liquids</a:t>
            </a:r>
            <a:r>
              <a:rPr lang="en-US" altLang="en-US" sz="1600" b="1" dirty="0" smtClean="0"/>
              <a:t>: Use existing vehicles and gas station network </a:t>
            </a:r>
          </a:p>
          <a:p>
            <a:pPr lvl="1" eaLnBrk="1" hangingPunct="1">
              <a:lnSpc>
                <a:spcPct val="80000"/>
              </a:lnSpc>
            </a:pPr>
            <a:r>
              <a:rPr lang="en-US" altLang="en-US" sz="1400" b="1" dirty="0" smtClean="0"/>
              <a:t>Alternatives “to” and “from” conventional fossil fuels (Biofuels, GTL, CTL)</a:t>
            </a:r>
          </a:p>
          <a:p>
            <a:pPr lvl="1" eaLnBrk="1" hangingPunct="1">
              <a:lnSpc>
                <a:spcPct val="80000"/>
              </a:lnSpc>
            </a:pPr>
            <a:r>
              <a:rPr lang="en-US" altLang="en-US" sz="1400" b="1" dirty="0" smtClean="0"/>
              <a:t>Need R&amp;D, new plants, pipelines, freight transportation varies with fuel</a:t>
            </a:r>
          </a:p>
          <a:p>
            <a:pPr lvl="1" eaLnBrk="1" hangingPunct="1">
              <a:lnSpc>
                <a:spcPct val="80000"/>
              </a:lnSpc>
            </a:pPr>
            <a:r>
              <a:rPr lang="en-US" altLang="en-US" sz="1400" b="1" dirty="0" smtClean="0"/>
              <a:t>Methanol requires little change in existing system, but has range problem</a:t>
            </a:r>
          </a:p>
          <a:p>
            <a:pPr lvl="1" eaLnBrk="1" hangingPunct="1">
              <a:lnSpc>
                <a:spcPct val="80000"/>
              </a:lnSpc>
            </a:pPr>
            <a:r>
              <a:rPr lang="en-US" altLang="en-US" sz="1400" b="1" dirty="0" smtClean="0"/>
              <a:t>Emissions reduction varies by liquid</a:t>
            </a:r>
          </a:p>
          <a:p>
            <a:pPr lvl="2" eaLnBrk="1" hangingPunct="1">
              <a:lnSpc>
                <a:spcPct val="80000"/>
              </a:lnSpc>
              <a:buFontTx/>
              <a:buNone/>
            </a:pPr>
            <a:endParaRPr lang="en-US" altLang="en-US" sz="1400" dirty="0" smtClean="0"/>
          </a:p>
          <a:p>
            <a:pPr eaLnBrk="1" hangingPunct="1">
              <a:lnSpc>
                <a:spcPct val="80000"/>
              </a:lnSpc>
            </a:pPr>
            <a:r>
              <a:rPr lang="en-US" altLang="en-US" sz="1600" b="1" dirty="0" smtClean="0">
                <a:solidFill>
                  <a:srgbClr val="FF0000"/>
                </a:solidFill>
              </a:rPr>
              <a:t>Hybrids:</a:t>
            </a:r>
            <a:r>
              <a:rPr lang="en-US" altLang="en-US" sz="1600" b="1" dirty="0" smtClean="0"/>
              <a:t> Transitional vehicles</a:t>
            </a:r>
          </a:p>
          <a:p>
            <a:pPr eaLnBrk="1" hangingPunct="1">
              <a:lnSpc>
                <a:spcPct val="80000"/>
              </a:lnSpc>
              <a:buNone/>
            </a:pPr>
            <a:endParaRPr lang="en-US" altLang="en-US" sz="1400" b="1" dirty="0" smtClean="0"/>
          </a:p>
          <a:p>
            <a:pPr eaLnBrk="1" hangingPunct="1">
              <a:lnSpc>
                <a:spcPct val="80000"/>
              </a:lnSpc>
            </a:pPr>
            <a:r>
              <a:rPr lang="en-US" altLang="en-US" sz="1600" b="1" dirty="0" smtClean="0">
                <a:solidFill>
                  <a:srgbClr val="FF0000"/>
                </a:solidFill>
              </a:rPr>
              <a:t>Other:</a:t>
            </a:r>
            <a:r>
              <a:rPr lang="en-US" altLang="en-US" sz="1600" b="1" dirty="0" smtClean="0"/>
              <a:t> </a:t>
            </a:r>
            <a:r>
              <a:rPr lang="en-US" sz="1600" b="1" dirty="0" smtClean="0"/>
              <a:t>R,D&amp;D continuous process to bring new technologies to market as they become commercially viable   </a:t>
            </a:r>
            <a:r>
              <a:rPr lang="en-US" sz="1200" dirty="0" smtClean="0"/>
              <a:t>-  NEP white paper</a:t>
            </a:r>
            <a:endParaRPr lang="en-US" altLang="en-US" sz="1200" dirty="0" smtClean="0"/>
          </a:p>
          <a:p>
            <a:pPr eaLnBrk="1" hangingPunct="1">
              <a:lnSpc>
                <a:spcPct val="80000"/>
              </a:lnSpc>
              <a:buNone/>
            </a:pPr>
            <a:endParaRPr lang="en-US" altLang="en-US" sz="1200"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3" name="Rectangle 6"/>
          <p:cNvSpPr>
            <a:spLocks noGrp="1" noChangeArrowheads="1"/>
          </p:cNvSpPr>
          <p:nvPr>
            <p:ph type="sldNum" sz="quarter" idx="12"/>
          </p:nvPr>
        </p:nvSpPr>
        <p:spPr>
          <a:noFill/>
          <a:ln>
            <a:miter lim="800000"/>
            <a:headEnd/>
            <a:tailEnd/>
          </a:ln>
        </p:spPr>
        <p:txBody>
          <a:bodyPr/>
          <a:lstStyle/>
          <a:p>
            <a:fld id="{D541A7C3-EE73-43DB-BD03-8FF2610097F2}" type="slidenum">
              <a:rPr lang="en-US" altLang="en-US" sz="1400" smtClean="0">
                <a:latin typeface="Arial" charset="0"/>
                <a:cs typeface="Arial" charset="0"/>
              </a:rPr>
              <a:pPr/>
              <a:t>26</a:t>
            </a:fld>
            <a:endParaRPr lang="en-US" altLang="en-US" sz="1400" dirty="0" smtClean="0">
              <a:latin typeface="Arial" charset="0"/>
              <a:cs typeface="Arial" charset="0"/>
            </a:endParaRPr>
          </a:p>
        </p:txBody>
      </p:sp>
      <p:sp>
        <p:nvSpPr>
          <p:cNvPr id="392194"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endParaRPr lang="en-US" altLang="en-US" dirty="0"/>
          </a:p>
        </p:txBody>
      </p:sp>
      <p:sp>
        <p:nvSpPr>
          <p:cNvPr id="392195" name="Rectangle 2"/>
          <p:cNvSpPr>
            <a:spLocks noGrp="1" noChangeArrowheads="1"/>
          </p:cNvSpPr>
          <p:nvPr>
            <p:ph type="title"/>
          </p:nvPr>
        </p:nvSpPr>
        <p:spPr>
          <a:xfrm>
            <a:off x="-228600" y="0"/>
            <a:ext cx="9372600" cy="1143000"/>
          </a:xfrm>
        </p:spPr>
        <p:txBody>
          <a:bodyPr>
            <a:normAutofit fontScale="90000"/>
          </a:bodyPr>
          <a:lstStyle/>
          <a:p>
            <a:pPr eaLnBrk="1" hangingPunct="1"/>
            <a:r>
              <a:rPr lang="en-US" altLang="en-US" sz="2000" b="1" dirty="0" smtClean="0"/>
              <a:t/>
            </a:r>
            <a:br>
              <a:rPr lang="en-US" altLang="en-US" sz="2000" b="1" dirty="0" smtClean="0"/>
            </a:br>
            <a:r>
              <a:rPr lang="en-US" altLang="en-US" sz="2000" b="1" dirty="0" smtClean="0"/>
              <a:t/>
            </a:r>
            <a:br>
              <a:rPr lang="en-US" altLang="en-US" sz="2000" b="1" dirty="0" smtClean="0"/>
            </a:br>
            <a:r>
              <a:rPr lang="en-US" altLang="en-US" sz="2200" b="1" dirty="0" smtClean="0">
                <a:latin typeface="Arial" pitchFamily="34" charset="0"/>
                <a:cs typeface="Arial" pitchFamily="34" charset="0"/>
              </a:rPr>
              <a:t>How Will NEP Operate? </a:t>
            </a:r>
            <a:r>
              <a:rPr lang="en-US" altLang="en-US" sz="2000" b="1" dirty="0" smtClean="0">
                <a:latin typeface="Arial" pitchFamily="34" charset="0"/>
                <a:cs typeface="Arial" pitchFamily="34" charset="0"/>
              </a:rPr>
              <a:t/>
            </a:r>
            <a:br>
              <a:rPr lang="en-US" altLang="en-US" sz="2000" b="1" dirty="0" smtClean="0">
                <a:latin typeface="Arial" pitchFamily="34" charset="0"/>
                <a:cs typeface="Arial" pitchFamily="34" charset="0"/>
              </a:rPr>
            </a:br>
            <a:r>
              <a:rPr lang="en-US" altLang="en-US" sz="1800" b="1" dirty="0" smtClean="0">
                <a:solidFill>
                  <a:srgbClr val="FF0000"/>
                </a:solidFill>
                <a:latin typeface="Arial" pitchFamily="34" charset="0"/>
                <a:cs typeface="Arial" pitchFamily="34" charset="0"/>
              </a:rPr>
              <a:t>Public/Private Sector Partnership – Not Government Agency</a:t>
            </a:r>
            <a:br>
              <a:rPr lang="en-US" altLang="en-US" sz="1800" b="1" dirty="0" smtClean="0">
                <a:solidFill>
                  <a:srgbClr val="FF0000"/>
                </a:solidFill>
                <a:latin typeface="Arial" pitchFamily="34" charset="0"/>
                <a:cs typeface="Arial" pitchFamily="34" charset="0"/>
              </a:rPr>
            </a:br>
            <a:r>
              <a:rPr lang="en-US" altLang="en-US" sz="2000" b="1" dirty="0" smtClean="0">
                <a:solidFill>
                  <a:srgbClr val="FF0000"/>
                </a:solidFill>
                <a:latin typeface="Arial" pitchFamily="34" charset="0"/>
                <a:cs typeface="Arial" pitchFamily="34" charset="0"/>
              </a:rPr>
              <a:t/>
            </a:r>
            <a:br>
              <a:rPr lang="en-US" altLang="en-US" sz="2000" b="1" dirty="0" smtClean="0">
                <a:solidFill>
                  <a:srgbClr val="FF0000"/>
                </a:solidFill>
                <a:latin typeface="Arial" pitchFamily="34" charset="0"/>
                <a:cs typeface="Arial" pitchFamily="34" charset="0"/>
              </a:rPr>
            </a:br>
            <a:endParaRPr lang="en-US" altLang="en-US" sz="2000" b="1" dirty="0" smtClean="0">
              <a:solidFill>
                <a:schemeClr val="tx1"/>
              </a:solidFill>
              <a:latin typeface="Arial" pitchFamily="34" charset="0"/>
              <a:cs typeface="Arial" pitchFamily="34" charset="0"/>
            </a:endParaRPr>
          </a:p>
        </p:txBody>
      </p:sp>
      <p:sp>
        <p:nvSpPr>
          <p:cNvPr id="392196" name="Rectangle 3"/>
          <p:cNvSpPr>
            <a:spLocks noGrp="1" noChangeArrowheads="1"/>
          </p:cNvSpPr>
          <p:nvPr>
            <p:ph type="body" idx="1"/>
          </p:nvPr>
        </p:nvSpPr>
        <p:spPr>
          <a:xfrm>
            <a:off x="304800" y="1143000"/>
            <a:ext cx="8458200" cy="5257800"/>
          </a:xfrm>
        </p:spPr>
        <p:txBody>
          <a:bodyPr>
            <a:noAutofit/>
          </a:bodyPr>
          <a:lstStyle/>
          <a:p>
            <a:pPr eaLnBrk="1" hangingPunct="1">
              <a:lnSpc>
                <a:spcPct val="80000"/>
              </a:lnSpc>
            </a:pPr>
            <a:r>
              <a:rPr lang="en-US" altLang="en-US" sz="1600" b="1" dirty="0" smtClean="0">
                <a:latin typeface="Arial" pitchFamily="34" charset="0"/>
                <a:cs typeface="Arial" pitchFamily="34" charset="0"/>
              </a:rPr>
              <a:t>Outside government, freed from political interference and earmarking </a:t>
            </a:r>
            <a:endParaRPr lang="en-US" altLang="en-US" sz="1200" b="1" dirty="0" smtClean="0">
              <a:latin typeface="Arial" pitchFamily="34" charset="0"/>
              <a:cs typeface="Arial" pitchFamily="34" charset="0"/>
            </a:endParaRPr>
          </a:p>
          <a:p>
            <a:pPr lvl="1" algn="ctr" eaLnBrk="1" hangingPunct="1">
              <a:lnSpc>
                <a:spcPct val="80000"/>
              </a:lnSpc>
              <a:buFontTx/>
              <a:buNone/>
            </a:pPr>
            <a:r>
              <a:rPr lang="en-US" altLang="en-US" sz="1200" dirty="0" smtClean="0">
                <a:latin typeface="Arial" pitchFamily="34" charset="0"/>
                <a:cs typeface="Arial" pitchFamily="34" charset="0"/>
              </a:rPr>
              <a:t>–   A Business Plan for America’s Future, American Energy Innovation Council</a:t>
            </a:r>
          </a:p>
          <a:p>
            <a:pPr lvl="1" eaLnBrk="1" hangingPunct="1">
              <a:lnSpc>
                <a:spcPct val="80000"/>
              </a:lnSpc>
            </a:pPr>
            <a:r>
              <a:rPr lang="en-US" altLang="en-US" sz="1600" b="1" dirty="0" smtClean="0">
                <a:latin typeface="Arial" pitchFamily="34" charset="0"/>
                <a:cs typeface="Arial" pitchFamily="34" charset="0"/>
              </a:rPr>
              <a:t>Managed by business and military professionals from stakeholder groups</a:t>
            </a:r>
          </a:p>
          <a:p>
            <a:pPr lvl="2" eaLnBrk="1" hangingPunct="1">
              <a:lnSpc>
                <a:spcPct val="80000"/>
              </a:lnSpc>
            </a:pPr>
            <a:r>
              <a:rPr lang="en-US" altLang="en-US" sz="1400" b="1" dirty="0" smtClean="0">
                <a:latin typeface="Arial" pitchFamily="34" charset="0"/>
                <a:cs typeface="Arial" pitchFamily="34" charset="0"/>
              </a:rPr>
              <a:t>Brings interests together to expedite R,D&amp;D by means</a:t>
            </a:r>
            <a:endParaRPr lang="en-US" altLang="en-US" sz="1400" dirty="0" smtClean="0">
              <a:latin typeface="Arial" pitchFamily="34" charset="0"/>
              <a:cs typeface="Arial" pitchFamily="34" charset="0"/>
            </a:endParaRPr>
          </a:p>
          <a:p>
            <a:pPr lvl="1" eaLnBrk="1" hangingPunct="1">
              <a:lnSpc>
                <a:spcPct val="80000"/>
              </a:lnSpc>
              <a:buFontTx/>
              <a:buNone/>
            </a:pPr>
            <a:endParaRPr lang="en-US" altLang="en-US" sz="1600" dirty="0" smtClean="0">
              <a:latin typeface="Arial" pitchFamily="34" charset="0"/>
              <a:cs typeface="Arial" pitchFamily="34" charset="0"/>
            </a:endParaRPr>
          </a:p>
          <a:p>
            <a:pPr eaLnBrk="1" hangingPunct="1">
              <a:lnSpc>
                <a:spcPct val="80000"/>
              </a:lnSpc>
            </a:pPr>
            <a:r>
              <a:rPr lang="en-US" altLang="en-US" sz="1600" b="1" dirty="0" smtClean="0">
                <a:latin typeface="Arial" pitchFamily="34" charset="0"/>
                <a:cs typeface="Arial" pitchFamily="34" charset="0"/>
              </a:rPr>
              <a:t>Must provide real business opportunities, not government supported “Hobby Shops” to secure real business participation to achieve goal </a:t>
            </a:r>
          </a:p>
          <a:p>
            <a:pPr lvl="1" eaLnBrk="1" hangingPunct="1">
              <a:lnSpc>
                <a:spcPct val="80000"/>
              </a:lnSpc>
            </a:pPr>
            <a:r>
              <a:rPr lang="en-US" altLang="en-US" sz="1400" b="1" dirty="0" smtClean="0">
                <a:latin typeface="Arial" pitchFamily="34" charset="0"/>
                <a:cs typeface="Arial" pitchFamily="34" charset="0"/>
              </a:rPr>
              <a:t>Hobby Shop: 153,000 gas stations, 20,000 all other fuels</a:t>
            </a:r>
            <a:r>
              <a:rPr lang="en-US" altLang="en-US" sz="1400" b="1" dirty="0" smtClean="0">
                <a:solidFill>
                  <a:srgbClr val="000000"/>
                </a:solidFill>
                <a:latin typeface="Arial" pitchFamily="34" charset="0"/>
                <a:cs typeface="Arial" pitchFamily="34" charset="0"/>
              </a:rPr>
              <a:t> in U.S. in 2015  </a:t>
            </a:r>
            <a:r>
              <a:rPr lang="en-US" altLang="en-US" sz="1200" dirty="0" smtClean="0">
                <a:solidFill>
                  <a:srgbClr val="000000"/>
                </a:solidFill>
                <a:latin typeface="Arial" pitchFamily="34" charset="0"/>
                <a:cs typeface="Arial" pitchFamily="34" charset="0"/>
              </a:rPr>
              <a:t>- NGT News</a:t>
            </a:r>
          </a:p>
          <a:p>
            <a:pPr lvl="1" eaLnBrk="1" hangingPunct="1">
              <a:lnSpc>
                <a:spcPct val="80000"/>
              </a:lnSpc>
            </a:pPr>
            <a:r>
              <a:rPr lang="en-US" altLang="en-US" sz="1600" b="1" dirty="0" smtClean="0">
                <a:latin typeface="Arial" pitchFamily="34" charset="0"/>
                <a:cs typeface="Arial" pitchFamily="34" charset="0"/>
              </a:rPr>
              <a:t>Example of real business opportunity: Solve “chicken and egg” NGV problem </a:t>
            </a:r>
          </a:p>
          <a:p>
            <a:pPr lvl="2" eaLnBrk="1" hangingPunct="1">
              <a:lnSpc>
                <a:spcPct val="80000"/>
              </a:lnSpc>
            </a:pPr>
            <a:r>
              <a:rPr lang="en-US" altLang="en-US" sz="1400" b="1" dirty="0" smtClean="0">
                <a:latin typeface="Arial" pitchFamily="34" charset="0"/>
                <a:cs typeface="Arial" pitchFamily="34" charset="0"/>
              </a:rPr>
              <a:t>NEP brings fleet operators, oil/gas downstream operations, automotive, financial interests together to plan and finance conversion of economic number of vehicles (possibly one million trucks) to support building core national NGV fueling network </a:t>
            </a:r>
          </a:p>
          <a:p>
            <a:pPr lvl="2" eaLnBrk="1" hangingPunct="1">
              <a:lnSpc>
                <a:spcPct val="80000"/>
              </a:lnSpc>
            </a:pPr>
            <a:r>
              <a:rPr lang="en-US" altLang="en-US" sz="1400" b="1" dirty="0" smtClean="0">
                <a:latin typeface="Arial" pitchFamily="34" charset="0"/>
                <a:cs typeface="Arial" pitchFamily="34" charset="0"/>
              </a:rPr>
              <a:t>Fueling network to built by large energy producers</a:t>
            </a:r>
          </a:p>
          <a:p>
            <a:pPr lvl="2" eaLnBrk="1" hangingPunct="1">
              <a:lnSpc>
                <a:spcPct val="80000"/>
              </a:lnSpc>
            </a:pPr>
            <a:r>
              <a:rPr lang="en-US" altLang="en-US" sz="1400" b="1" dirty="0" smtClean="0">
                <a:latin typeface="Arial" pitchFamily="34" charset="0"/>
                <a:cs typeface="Arial" pitchFamily="34" charset="0"/>
              </a:rPr>
              <a:t>Existing gas station owners within network grid given opportunity to participate</a:t>
            </a:r>
          </a:p>
          <a:p>
            <a:pPr lvl="2" eaLnBrk="1" hangingPunct="1">
              <a:lnSpc>
                <a:spcPct val="80000"/>
              </a:lnSpc>
              <a:buNone/>
            </a:pPr>
            <a:endParaRPr lang="en-US" altLang="en-US" sz="1600" b="1" dirty="0" smtClean="0">
              <a:latin typeface="Arial" pitchFamily="34" charset="0"/>
              <a:cs typeface="Arial" pitchFamily="34" charset="0"/>
            </a:endParaRPr>
          </a:p>
          <a:p>
            <a:pPr lvl="2" eaLnBrk="1" hangingPunct="1">
              <a:lnSpc>
                <a:spcPct val="80000"/>
              </a:lnSpc>
              <a:buFontTx/>
              <a:buNone/>
            </a:pPr>
            <a:endParaRPr lang="en-US" altLang="en-US" sz="1600" dirty="0" smtClean="0">
              <a:latin typeface="Arial" pitchFamily="34" charset="0"/>
              <a:cs typeface="Arial" pitchFamily="34" charset="0"/>
            </a:endParaRPr>
          </a:p>
          <a:p>
            <a:pPr lvl="2" eaLnBrk="1" hangingPunct="1">
              <a:lnSpc>
                <a:spcPct val="80000"/>
              </a:lnSpc>
              <a:buFontTx/>
              <a:buNone/>
            </a:pPr>
            <a:endParaRPr lang="en-US" altLang="en-US" sz="1600" b="1" dirty="0" smtClean="0">
              <a:latin typeface="Arial" pitchFamily="34" charset="0"/>
              <a:cs typeface="Arial" pitchFamily="34" charset="0"/>
            </a:endParaRPr>
          </a:p>
          <a:p>
            <a:pPr lvl="2" eaLnBrk="1" hangingPunct="1">
              <a:lnSpc>
                <a:spcPct val="80000"/>
              </a:lnSpc>
              <a:buFontTx/>
              <a:buNone/>
            </a:pPr>
            <a:endParaRPr lang="en-US" altLang="en-US" sz="1600" b="1" dirty="0" smtClean="0">
              <a:latin typeface="Arial" pitchFamily="34" charset="0"/>
              <a:cs typeface="Arial" pitchFamily="34" charset="0"/>
            </a:endParaRPr>
          </a:p>
          <a:p>
            <a:pPr algn="just" eaLnBrk="1" hangingPunct="1">
              <a:lnSpc>
                <a:spcPct val="80000"/>
              </a:lnSpc>
              <a:buFontTx/>
              <a:buNone/>
            </a:pPr>
            <a:r>
              <a:rPr lang="en-US" altLang="en-US" sz="1600" b="1" dirty="0" smtClean="0">
                <a:latin typeface="Arial" pitchFamily="34" charset="0"/>
                <a:cs typeface="Arial" pitchFamily="34" charset="0"/>
              </a:rPr>
              <a:t>     </a:t>
            </a:r>
          </a:p>
          <a:p>
            <a:pPr algn="just" eaLnBrk="1" hangingPunct="1">
              <a:lnSpc>
                <a:spcPct val="80000"/>
              </a:lnSpc>
              <a:buFontTx/>
              <a:buNone/>
            </a:pPr>
            <a:endParaRPr lang="en-US" altLang="en-US" sz="1600" b="1" dirty="0" smtClean="0">
              <a:latin typeface="Arial" pitchFamily="34" charset="0"/>
              <a:cs typeface="Arial" pitchFamily="34" charset="0"/>
            </a:endParaRPr>
          </a:p>
          <a:p>
            <a:pPr algn="just" eaLnBrk="1" hangingPunct="1">
              <a:lnSpc>
                <a:spcPct val="80000"/>
              </a:lnSpc>
              <a:buFontTx/>
              <a:buNone/>
            </a:pPr>
            <a:endParaRPr lang="en-US" altLang="en-US" sz="1600" b="1" dirty="0" smtClean="0">
              <a:latin typeface="Arial" pitchFamily="34" charset="0"/>
              <a:cs typeface="Arial" pitchFamily="34" charset="0"/>
            </a:endParaRPr>
          </a:p>
          <a:p>
            <a:pPr algn="just" eaLnBrk="1" hangingPunct="1">
              <a:lnSpc>
                <a:spcPct val="80000"/>
              </a:lnSpc>
              <a:buFontTx/>
              <a:buNone/>
            </a:pPr>
            <a:r>
              <a:rPr lang="en-US" altLang="en-US" sz="1600" b="1" dirty="0" smtClean="0">
                <a:latin typeface="Arial" pitchFamily="34" charset="0"/>
                <a:cs typeface="Arial" pitchFamily="34" charset="0"/>
              </a:rPr>
              <a:t>              </a:t>
            </a:r>
            <a:endParaRPr lang="en-US" altLang="en-US" sz="1600" dirty="0" smtClean="0">
              <a:latin typeface="Arial" pitchFamily="34" charset="0"/>
              <a:cs typeface="Arial" pitchFamily="34" charset="0"/>
            </a:endParaRPr>
          </a:p>
          <a:p>
            <a:pPr lvl="1" eaLnBrk="1" hangingPunct="1">
              <a:lnSpc>
                <a:spcPct val="80000"/>
              </a:lnSpc>
              <a:buFontTx/>
              <a:buNone/>
            </a:pPr>
            <a:r>
              <a:rPr lang="en-US" altLang="en-US" sz="1600" b="1" dirty="0" smtClean="0">
                <a:latin typeface="Arial" pitchFamily="34" charset="0"/>
                <a:cs typeface="Arial" pitchFamily="34" charset="0"/>
              </a:rPr>
              <a:t> </a:t>
            </a:r>
          </a:p>
          <a:p>
            <a:pPr algn="ctr" eaLnBrk="1" hangingPunct="1">
              <a:lnSpc>
                <a:spcPct val="80000"/>
              </a:lnSpc>
              <a:buFontTx/>
              <a:buNone/>
            </a:pPr>
            <a:r>
              <a:rPr lang="en-US" altLang="en-US" sz="1600" b="1" dirty="0" smtClean="0">
                <a:latin typeface="Arial" pitchFamily="34" charset="0"/>
                <a:cs typeface="Arial" pitchFamily="34" charset="0"/>
              </a:rPr>
              <a:t> </a:t>
            </a:r>
          </a:p>
        </p:txBody>
      </p:sp>
      <p:sp>
        <p:nvSpPr>
          <p:cNvPr id="6" name="TextBox 5"/>
          <p:cNvSpPr txBox="1"/>
          <p:nvPr/>
        </p:nvSpPr>
        <p:spPr>
          <a:xfrm>
            <a:off x="838200" y="5410200"/>
            <a:ext cx="7543800" cy="1938992"/>
          </a:xfrm>
          <a:prstGeom prst="rect">
            <a:avLst/>
          </a:prstGeom>
          <a:noFill/>
        </p:spPr>
        <p:txBody>
          <a:bodyPr wrap="square" rtlCol="0">
            <a:spAutoFit/>
          </a:bodyPr>
          <a:lstStyle/>
          <a:p>
            <a:r>
              <a:rPr lang="en-US" altLang="en-US" sz="1400" b="1" dirty="0" smtClean="0">
                <a:latin typeface="Arial" pitchFamily="34" charset="0"/>
                <a:cs typeface="Arial" pitchFamily="34" charset="0"/>
              </a:rPr>
              <a:t>It wasn’t my job to tell industry how to do its job; it was our function to show industry what had to be done and then do everything in our power to enable industry to do it including stepping in if the marketplace couldn't deliver fast enough </a:t>
            </a:r>
          </a:p>
          <a:p>
            <a:r>
              <a:rPr lang="en-US" altLang="en-US" sz="1200" dirty="0" smtClean="0">
                <a:latin typeface="Arial" pitchFamily="34" charset="0"/>
                <a:cs typeface="Arial" pitchFamily="34" charset="0"/>
              </a:rPr>
              <a:t>             -  Donald Nelson, Director of the War Production Board, Freedom’s Forge, Arthur Herman</a:t>
            </a:r>
          </a:p>
          <a:p>
            <a:pPr algn="just" eaLnBrk="1" hangingPunct="1">
              <a:lnSpc>
                <a:spcPct val="80000"/>
              </a:lnSpc>
              <a:buFontTx/>
              <a:buNone/>
            </a:pPr>
            <a:r>
              <a:rPr lang="en-US" altLang="en-US" sz="1200" b="1" dirty="0" smtClean="0"/>
              <a:t>			</a:t>
            </a:r>
            <a:endParaRPr lang="en-US" altLang="en-US" sz="1200" dirty="0" smtClean="0"/>
          </a:p>
          <a:p>
            <a:pPr algn="just" eaLnBrk="1" hangingPunct="1">
              <a:lnSpc>
                <a:spcPct val="80000"/>
              </a:lnSpc>
              <a:buFontTx/>
              <a:buNone/>
            </a:pPr>
            <a:r>
              <a:rPr lang="en-US" altLang="en-US" sz="1800" b="1" dirty="0" smtClean="0"/>
              <a:t>              </a:t>
            </a:r>
            <a:endParaRPr lang="en-US" altLang="en-US" dirty="0" smtClean="0"/>
          </a:p>
          <a:p>
            <a:endParaRPr lang="en-US" altLang="en-US" b="1" dirty="0" smtClean="0"/>
          </a:p>
          <a:p>
            <a:endParaRPr lang="en-US" altLang="en-US" b="1" dirty="0" smtClean="0"/>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p>
            <a:pPr>
              <a:defRPr/>
            </a:pPr>
            <a:fld id="{ED0A4E84-49A6-4B35-936D-0496FA0065CB}" type="slidenum">
              <a:rPr lang="en-US" sz="1400"/>
              <a:pPr>
                <a:defRPr/>
              </a:pPr>
              <a:t>27</a:t>
            </a:fld>
            <a:endParaRPr lang="en-US" sz="1400" dirty="0"/>
          </a:p>
        </p:txBody>
      </p:sp>
      <p:sp>
        <p:nvSpPr>
          <p:cNvPr id="279553"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endParaRPr lang="en-US" altLang="en-US" dirty="0"/>
          </a:p>
        </p:txBody>
      </p:sp>
      <p:sp>
        <p:nvSpPr>
          <p:cNvPr id="279554" name="Rectangle 2"/>
          <p:cNvSpPr>
            <a:spLocks noGrp="1" noChangeArrowheads="1"/>
          </p:cNvSpPr>
          <p:nvPr>
            <p:ph type="title"/>
          </p:nvPr>
        </p:nvSpPr>
        <p:spPr>
          <a:xfrm>
            <a:off x="457200" y="0"/>
            <a:ext cx="8229600" cy="838200"/>
          </a:xfrm>
        </p:spPr>
        <p:txBody>
          <a:bodyPr/>
          <a:lstStyle/>
          <a:p>
            <a:pPr eaLnBrk="1" hangingPunct="1"/>
            <a:r>
              <a:rPr lang="en-US" altLang="en-US" sz="2000" b="1" dirty="0" smtClean="0"/>
              <a:t>How Will We Start? NEP Planning project</a:t>
            </a:r>
            <a:br>
              <a:rPr lang="en-US" altLang="en-US" sz="2000" b="1" dirty="0" smtClean="0"/>
            </a:br>
            <a:endParaRPr lang="en-US" altLang="en-US" sz="2000" b="1" dirty="0" smtClean="0"/>
          </a:p>
        </p:txBody>
      </p:sp>
      <p:sp>
        <p:nvSpPr>
          <p:cNvPr id="279555" name="Rectangle 3"/>
          <p:cNvSpPr>
            <a:spLocks noGrp="1" noChangeArrowheads="1"/>
          </p:cNvSpPr>
          <p:nvPr>
            <p:ph type="body" idx="1"/>
          </p:nvPr>
        </p:nvSpPr>
        <p:spPr>
          <a:xfrm>
            <a:off x="304800" y="685800"/>
            <a:ext cx="8534400" cy="5638800"/>
          </a:xfrm>
        </p:spPr>
        <p:txBody>
          <a:bodyPr/>
          <a:lstStyle/>
          <a:p>
            <a:pPr eaLnBrk="1" hangingPunct="1">
              <a:lnSpc>
                <a:spcPct val="80000"/>
              </a:lnSpc>
              <a:buFontTx/>
              <a:buNone/>
            </a:pPr>
            <a:endParaRPr lang="en-US" altLang="en-US" sz="1800" b="1" dirty="0" smtClean="0"/>
          </a:p>
          <a:p>
            <a:pPr eaLnBrk="1" hangingPunct="1">
              <a:lnSpc>
                <a:spcPct val="80000"/>
              </a:lnSpc>
            </a:pPr>
            <a:r>
              <a:rPr lang="en-US" altLang="en-US" sz="1600" b="1" dirty="0" smtClean="0">
                <a:solidFill>
                  <a:srgbClr val="FF0000"/>
                </a:solidFill>
              </a:rPr>
              <a:t>Produce a plan to impact next administration coming into office</a:t>
            </a:r>
          </a:p>
          <a:p>
            <a:pPr lvl="1" eaLnBrk="1" hangingPunct="1">
              <a:lnSpc>
                <a:spcPct val="80000"/>
              </a:lnSpc>
            </a:pPr>
            <a:r>
              <a:rPr lang="en-US" altLang="en-US" sz="1400" b="1" dirty="0" smtClean="0"/>
              <a:t>Planning of each objective by stakeholders involved in implementation</a:t>
            </a:r>
          </a:p>
          <a:p>
            <a:pPr lvl="2" eaLnBrk="1" hangingPunct="1">
              <a:lnSpc>
                <a:spcPct val="80000"/>
              </a:lnSpc>
            </a:pPr>
            <a:r>
              <a:rPr lang="en-US" altLang="en-US" sz="1400" b="1" dirty="0" smtClean="0"/>
              <a:t>Stakeholders will have incentive to work with constituencies in Congress</a:t>
            </a:r>
          </a:p>
          <a:p>
            <a:pPr lvl="1" eaLnBrk="1" hangingPunct="1">
              <a:lnSpc>
                <a:spcPct val="80000"/>
              </a:lnSpc>
            </a:pPr>
            <a:r>
              <a:rPr lang="en-US" altLang="en-US" sz="1400" b="1" dirty="0" smtClean="0"/>
              <a:t>Options</a:t>
            </a:r>
          </a:p>
          <a:p>
            <a:pPr lvl="2" eaLnBrk="1" hangingPunct="1">
              <a:lnSpc>
                <a:spcPct val="80000"/>
              </a:lnSpc>
            </a:pPr>
            <a:r>
              <a:rPr lang="en-US" altLang="en-US" sz="1400" b="1" dirty="0" smtClean="0">
                <a:solidFill>
                  <a:srgbClr val="FF0000"/>
                </a:solidFill>
              </a:rPr>
              <a:t>Government project </a:t>
            </a:r>
            <a:r>
              <a:rPr lang="en-US" altLang="en-US" sz="1400" b="1" dirty="0" smtClean="0"/>
              <a:t>with assistance from industry, financial sector, universities, national laboratories</a:t>
            </a:r>
          </a:p>
          <a:p>
            <a:pPr lvl="2" eaLnBrk="1" hangingPunct="1">
              <a:lnSpc>
                <a:spcPct val="80000"/>
              </a:lnSpc>
            </a:pPr>
            <a:r>
              <a:rPr lang="en-US" sz="1400" b="1" dirty="0" smtClean="0">
                <a:solidFill>
                  <a:srgbClr val="FF0000"/>
                </a:solidFill>
                <a:cs typeface="Arial"/>
              </a:rPr>
              <a:t>University or think tank project </a:t>
            </a:r>
            <a:r>
              <a:rPr lang="en-US" sz="1400" b="1" dirty="0" smtClean="0">
                <a:cs typeface="Arial"/>
              </a:rPr>
              <a:t>with assistance from government, industry,  financial sector, national laboratories. </a:t>
            </a:r>
            <a:endParaRPr lang="en-US" altLang="en-US" sz="1400" b="1" dirty="0" smtClean="0"/>
          </a:p>
          <a:p>
            <a:pPr lvl="1" eaLnBrk="1" hangingPunct="1">
              <a:lnSpc>
                <a:spcPct val="80000"/>
              </a:lnSpc>
              <a:buFontTx/>
              <a:buNone/>
            </a:pPr>
            <a:endParaRPr lang="en-US" altLang="en-US" sz="1400" b="1" dirty="0" smtClean="0"/>
          </a:p>
          <a:p>
            <a:pPr eaLnBrk="1" hangingPunct="1">
              <a:lnSpc>
                <a:spcPct val="80000"/>
              </a:lnSpc>
            </a:pPr>
            <a:r>
              <a:rPr lang="en-US" altLang="en-US" sz="1600" b="1" dirty="0" smtClean="0"/>
              <a:t>“Plan B” for energy on separate track from our current track – gridlock</a:t>
            </a:r>
          </a:p>
          <a:p>
            <a:pPr lvl="1" eaLnBrk="1" hangingPunct="1">
              <a:lnSpc>
                <a:spcPct val="80000"/>
              </a:lnSpc>
            </a:pPr>
            <a:r>
              <a:rPr lang="en-US" altLang="en-US" sz="1400" b="1" dirty="0" smtClean="0"/>
              <a:t>President Roosevelt’s actions prior to Pearl Harbor an example </a:t>
            </a:r>
          </a:p>
          <a:p>
            <a:pPr lvl="2" eaLnBrk="1" hangingPunct="1">
              <a:lnSpc>
                <a:spcPct val="80000"/>
              </a:lnSpc>
            </a:pPr>
            <a:r>
              <a:rPr lang="en-US" altLang="en-US" sz="1400" b="1" dirty="0" smtClean="0"/>
              <a:t>Saw danger and prepared for war on a separate track in a nation living in denial</a:t>
            </a:r>
          </a:p>
          <a:p>
            <a:pPr lvl="1" eaLnBrk="1" hangingPunct="1">
              <a:lnSpc>
                <a:spcPct val="80000"/>
              </a:lnSpc>
            </a:pPr>
            <a:r>
              <a:rPr lang="en-US" altLang="en-US" sz="1400" b="1" dirty="0" smtClean="0">
                <a:solidFill>
                  <a:srgbClr val="FF0000"/>
                </a:solidFill>
              </a:rPr>
              <a:t>Hopefully, NEP won’t require another unforeseen calamity to be implemented</a:t>
            </a:r>
          </a:p>
          <a:p>
            <a:pPr lvl="2" eaLnBrk="1" hangingPunct="1">
              <a:lnSpc>
                <a:spcPct val="80000"/>
              </a:lnSpc>
            </a:pPr>
            <a:r>
              <a:rPr lang="en-US" altLang="en-US" sz="1400" b="1" dirty="0" smtClean="0"/>
              <a:t>At a minimum, project will provide planning facility to deal with unforeseen events</a:t>
            </a:r>
          </a:p>
          <a:p>
            <a:pPr lvl="2" eaLnBrk="1" hangingPunct="1">
              <a:lnSpc>
                <a:spcPct val="80000"/>
              </a:lnSpc>
            </a:pPr>
            <a:r>
              <a:rPr lang="en-US" altLang="en-US" sz="1400" b="1" dirty="0" smtClean="0"/>
              <a:t>Problems exist that require long term planning that are not be considered national security matters as yet</a:t>
            </a:r>
          </a:p>
          <a:p>
            <a:pPr lvl="1" eaLnBrk="1" hangingPunct="1">
              <a:lnSpc>
                <a:spcPct val="80000"/>
              </a:lnSpc>
              <a:buFontTx/>
              <a:buNone/>
            </a:pPr>
            <a:endParaRPr lang="en-US" altLang="en-US" sz="1400" b="1" dirty="0" smtClean="0"/>
          </a:p>
          <a:p>
            <a:pPr eaLnBrk="1" hangingPunct="1">
              <a:lnSpc>
                <a:spcPct val="80000"/>
              </a:lnSpc>
            </a:pPr>
            <a:r>
              <a:rPr lang="en-US" altLang="en-US" sz="1600" b="1" dirty="0" smtClean="0"/>
              <a:t>Project has to start somewhere</a:t>
            </a:r>
          </a:p>
          <a:p>
            <a:pPr lvl="1" eaLnBrk="1" hangingPunct="1">
              <a:lnSpc>
                <a:spcPct val="80000"/>
              </a:lnSpc>
            </a:pPr>
            <a:r>
              <a:rPr lang="en-US" altLang="en-US" sz="1400" b="1" dirty="0" smtClean="0"/>
              <a:t>NEP white paper presents a goal, objectives and implementation scenarios  “for discussion purposes” to begin the project.</a:t>
            </a:r>
          </a:p>
          <a:p>
            <a:pPr lvl="1" eaLnBrk="1" hangingPunct="1">
              <a:lnSpc>
                <a:spcPct val="80000"/>
              </a:lnSpc>
              <a:buFontTx/>
              <a:buNone/>
            </a:pPr>
            <a:endParaRPr lang="en-US" altLang="en-US" sz="1400" b="1" dirty="0" smtClean="0"/>
          </a:p>
          <a:p>
            <a:pPr lvl="1" eaLnBrk="1" hangingPunct="1">
              <a:lnSpc>
                <a:spcPct val="80000"/>
              </a:lnSpc>
              <a:buFontTx/>
              <a:buNone/>
            </a:pPr>
            <a:r>
              <a:rPr lang="en-US" altLang="en-US" sz="1400" b="1" dirty="0" smtClean="0"/>
              <a:t>      </a:t>
            </a:r>
          </a:p>
          <a:p>
            <a:pPr eaLnBrk="1" hangingPunct="1">
              <a:lnSpc>
                <a:spcPct val="80000"/>
              </a:lnSpc>
              <a:buFontTx/>
              <a:buNone/>
            </a:pPr>
            <a:r>
              <a:rPr lang="en-US" altLang="en-US" sz="1600" b="1" dirty="0" smtClean="0"/>
              <a:t>      </a:t>
            </a:r>
            <a:r>
              <a:rPr lang="en-US" altLang="en-US" sz="1400" b="1" dirty="0" smtClean="0"/>
              <a:t>When the evils that arise have been foreseen, they can be redressed, but when having not been foreseen, they are permitted to grow in a way that everyone can foresee them, there is no remedy  </a:t>
            </a:r>
            <a:r>
              <a:rPr lang="en-US" altLang="en-US" sz="1200" dirty="0" smtClean="0"/>
              <a:t>- Niccolo Machiavelli, The Prince</a:t>
            </a:r>
          </a:p>
          <a:p>
            <a:pPr lvl="1" eaLnBrk="1" hangingPunct="1">
              <a:lnSpc>
                <a:spcPct val="80000"/>
              </a:lnSpc>
              <a:buFontTx/>
              <a:buNone/>
            </a:pPr>
            <a:r>
              <a:rPr lang="en-US" altLang="en-US" dirty="0" smtClean="0"/>
              <a:t>   </a:t>
            </a:r>
          </a:p>
          <a:p>
            <a:pPr eaLnBrk="1" hangingPunct="1">
              <a:lnSpc>
                <a:spcPct val="80000"/>
              </a:lnSpc>
              <a:buFontTx/>
              <a:buNone/>
            </a:pPr>
            <a:r>
              <a:rPr lang="en-US" altLang="en-US" sz="1000" dirty="0" smtClean="0"/>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838200"/>
          </a:xfrm>
        </p:spPr>
        <p:txBody>
          <a:bodyPr>
            <a:normAutofit fontScale="90000"/>
          </a:bodyPr>
          <a:lstStyle/>
          <a:p>
            <a:r>
              <a:rPr lang="en-US" sz="2200" b="1" dirty="0" smtClean="0">
                <a:latin typeface="Arial" pitchFamily="34" charset="0"/>
                <a:cs typeface="Arial" pitchFamily="34" charset="0"/>
              </a:rPr>
              <a:t>NEP Planning Project: Coalition of the Willing</a:t>
            </a:r>
            <a:br>
              <a:rPr lang="en-US" sz="2200" b="1" dirty="0" smtClean="0">
                <a:latin typeface="Arial" pitchFamily="34" charset="0"/>
                <a:cs typeface="Arial" pitchFamily="34" charset="0"/>
              </a:rPr>
            </a:br>
            <a:r>
              <a:rPr lang="en-US" altLang="en-US" sz="1800" b="1" dirty="0" smtClean="0">
                <a:solidFill>
                  <a:srgbClr val="FF0000"/>
                </a:solidFill>
                <a:latin typeface="Arial" pitchFamily="34" charset="0"/>
                <a:cs typeface="Arial" pitchFamily="34" charset="0"/>
              </a:rPr>
              <a:t>Small team sets up project</a:t>
            </a:r>
            <a:r>
              <a:rPr lang="en-US" sz="1800" b="1" dirty="0" smtClean="0">
                <a:solidFill>
                  <a:srgbClr val="FF0000"/>
                </a:solidFill>
                <a:latin typeface="Arial" pitchFamily="34" charset="0"/>
                <a:cs typeface="Arial" pitchFamily="34" charset="0"/>
              </a:rPr>
              <a:t> and </a:t>
            </a:r>
            <a:r>
              <a:rPr lang="en-US" altLang="en-US" sz="1800" b="1" dirty="0" smtClean="0">
                <a:solidFill>
                  <a:srgbClr val="FF0000"/>
                </a:solidFill>
                <a:latin typeface="Arial" pitchFamily="34" charset="0"/>
                <a:cs typeface="Arial" pitchFamily="34" charset="0"/>
              </a:rPr>
              <a:t>recruits participants </a:t>
            </a:r>
            <a:r>
              <a:rPr lang="en-US" sz="2200" b="1" dirty="0" smtClean="0">
                <a:latin typeface="Arial" pitchFamily="34" charset="0"/>
                <a:cs typeface="Arial" pitchFamily="34" charset="0"/>
              </a:rPr>
              <a:t/>
            </a:r>
            <a:br>
              <a:rPr lang="en-US" sz="2200" b="1" dirty="0" smtClean="0">
                <a:latin typeface="Arial" pitchFamily="34" charset="0"/>
                <a:cs typeface="Arial" pitchFamily="34" charset="0"/>
              </a:rPr>
            </a:br>
            <a:r>
              <a:rPr lang="en-US" sz="1800" b="1" dirty="0" smtClean="0">
                <a:solidFill>
                  <a:srgbClr val="FF0000"/>
                </a:solidFill>
                <a:latin typeface="Arial" pitchFamily="34" charset="0"/>
                <a:cs typeface="Arial" pitchFamily="34" charset="0"/>
              </a:rPr>
              <a:t>Stakeholders/participants in project provide funding and in-kind services</a:t>
            </a:r>
            <a:endParaRPr lang="en-US" sz="1800" b="1" dirty="0">
              <a:solidFill>
                <a:srgbClr val="FF0000"/>
              </a:solidFill>
              <a:latin typeface="Arial" pitchFamily="34" charset="0"/>
              <a:cs typeface="Arial" pitchFamily="34" charset="0"/>
            </a:endParaRPr>
          </a:p>
        </p:txBody>
      </p:sp>
      <p:sp>
        <p:nvSpPr>
          <p:cNvPr id="5" name="Content Placeholder 4"/>
          <p:cNvSpPr>
            <a:spLocks noGrp="1"/>
          </p:cNvSpPr>
          <p:nvPr>
            <p:ph idx="1"/>
          </p:nvPr>
        </p:nvSpPr>
        <p:spPr>
          <a:xfrm>
            <a:off x="3429000" y="1295400"/>
            <a:ext cx="5257800" cy="5410200"/>
          </a:xfrm>
        </p:spPr>
        <p:txBody>
          <a:bodyPr>
            <a:normAutofit fontScale="25000" lnSpcReduction="20000"/>
          </a:bodyPr>
          <a:lstStyle/>
          <a:p>
            <a:pPr algn="ctr">
              <a:buNone/>
            </a:pPr>
            <a:r>
              <a:rPr lang="en-US" sz="7200" b="1" dirty="0" smtClean="0">
                <a:latin typeface="+mj-lt"/>
                <a:cs typeface="Arial" pitchFamily="34" charset="0"/>
              </a:rPr>
              <a:t>  </a:t>
            </a:r>
            <a:r>
              <a:rPr lang="en-US" sz="7200" b="1" u="sng" dirty="0" smtClean="0">
                <a:latin typeface="Calibri" pitchFamily="34" charset="0"/>
                <a:cs typeface="Arial" pitchFamily="34" charset="0"/>
              </a:rPr>
              <a:t>Short list of skill sets for NEP planning project</a:t>
            </a:r>
          </a:p>
          <a:p>
            <a:pPr algn="ctr">
              <a:buNone/>
            </a:pPr>
            <a:endParaRPr lang="en-US" sz="1900" b="1" u="sng" dirty="0" smtClean="0">
              <a:latin typeface="Calibri" pitchFamily="34" charset="0"/>
              <a:cs typeface="Arial" pitchFamily="34" charset="0"/>
            </a:endParaRPr>
          </a:p>
          <a:p>
            <a:pPr lvl="0"/>
            <a:r>
              <a:rPr lang="en-US" sz="5600" b="1" dirty="0" smtClean="0">
                <a:latin typeface="Arial" pitchFamily="34" charset="0"/>
                <a:cs typeface="Arial" pitchFamily="34" charset="0"/>
              </a:rPr>
              <a:t>Supply Chain Management and Logistics  (military, civilian)</a:t>
            </a:r>
          </a:p>
          <a:p>
            <a:pPr lvl="0"/>
            <a:r>
              <a:rPr lang="en-US" sz="5600" b="1" dirty="0" smtClean="0">
                <a:latin typeface="Arial" pitchFamily="34" charset="0"/>
                <a:cs typeface="Arial" pitchFamily="34" charset="0"/>
              </a:rPr>
              <a:t>Program and project management (military, NASA, aerospace) </a:t>
            </a:r>
          </a:p>
          <a:p>
            <a:pPr lvl="0"/>
            <a:r>
              <a:rPr lang="en-US" sz="5600" b="1" dirty="0" smtClean="0">
                <a:latin typeface="Arial" pitchFamily="34" charset="0"/>
                <a:cs typeface="Arial" pitchFamily="34" charset="0"/>
              </a:rPr>
              <a:t>Investment , Commercial banks, Public finance</a:t>
            </a:r>
          </a:p>
          <a:p>
            <a:pPr lvl="0"/>
            <a:r>
              <a:rPr lang="en-US" sz="5600" b="1" dirty="0" smtClean="0">
                <a:latin typeface="Arial" pitchFamily="34" charset="0"/>
                <a:cs typeface="Arial" pitchFamily="34" charset="0"/>
              </a:rPr>
              <a:t>Energy business and finance</a:t>
            </a:r>
          </a:p>
          <a:p>
            <a:pPr lvl="0"/>
            <a:r>
              <a:rPr lang="en-US" sz="5600" b="1" dirty="0" smtClean="0">
                <a:latin typeface="Arial" pitchFamily="34" charset="0"/>
                <a:cs typeface="Arial" pitchFamily="34" charset="0"/>
              </a:rPr>
              <a:t>Accounting</a:t>
            </a:r>
          </a:p>
          <a:p>
            <a:pPr lvl="0"/>
            <a:r>
              <a:rPr lang="en-US" sz="5600" b="1" dirty="0" smtClean="0">
                <a:latin typeface="Arial" pitchFamily="34" charset="0"/>
                <a:cs typeface="Arial" pitchFamily="34" charset="0"/>
              </a:rPr>
              <a:t>Coal, Oil and Gas industries (strategic planning and operations)</a:t>
            </a:r>
          </a:p>
          <a:p>
            <a:pPr lvl="0"/>
            <a:r>
              <a:rPr lang="en-US" sz="5600" b="1" dirty="0" smtClean="0">
                <a:latin typeface="Arial" pitchFamily="34" charset="0"/>
                <a:cs typeface="Arial" pitchFamily="34" charset="0"/>
              </a:rPr>
              <a:t>Conventional and alternative automotive industries </a:t>
            </a:r>
          </a:p>
          <a:p>
            <a:pPr lvl="0"/>
            <a:r>
              <a:rPr lang="en-US" sz="5600" b="1" dirty="0" smtClean="0">
                <a:latin typeface="Arial" pitchFamily="34" charset="0"/>
                <a:cs typeface="Arial" pitchFamily="34" charset="0"/>
              </a:rPr>
              <a:t>Industrial processes equipment and energy systems</a:t>
            </a:r>
          </a:p>
          <a:p>
            <a:pPr lvl="0"/>
            <a:r>
              <a:rPr lang="en-US" sz="5600" b="1" dirty="0" smtClean="0">
                <a:latin typeface="Arial" pitchFamily="34" charset="0"/>
                <a:cs typeface="Arial" pitchFamily="34" charset="0"/>
              </a:rPr>
              <a:t>Residential, Commercial and industrial buildings energy systems </a:t>
            </a:r>
          </a:p>
          <a:p>
            <a:pPr lvl="0"/>
            <a:r>
              <a:rPr lang="en-US" sz="5600" b="1" dirty="0" smtClean="0">
                <a:latin typeface="Arial" pitchFamily="34" charset="0"/>
                <a:cs typeface="Arial" pitchFamily="34" charset="0"/>
              </a:rPr>
              <a:t>Utility transmission, distribution systems and regulation</a:t>
            </a:r>
          </a:p>
          <a:p>
            <a:pPr lvl="0"/>
            <a:r>
              <a:rPr lang="en-US" sz="5600" b="1" dirty="0" smtClean="0">
                <a:latin typeface="Arial" pitchFamily="34" charset="0"/>
                <a:cs typeface="Arial" pitchFamily="34" charset="0"/>
              </a:rPr>
              <a:t>Highways</a:t>
            </a:r>
          </a:p>
          <a:p>
            <a:pPr lvl="0"/>
            <a:r>
              <a:rPr lang="en-US" sz="5600" b="1" dirty="0" smtClean="0">
                <a:latin typeface="Arial" pitchFamily="34" charset="0"/>
                <a:cs typeface="Arial" pitchFamily="34" charset="0"/>
              </a:rPr>
              <a:t>Solar, Wind, distributed generation  </a:t>
            </a:r>
          </a:p>
          <a:p>
            <a:pPr lvl="0"/>
            <a:r>
              <a:rPr lang="en-US" sz="5600" b="1" dirty="0" smtClean="0">
                <a:latin typeface="Arial" pitchFamily="34" charset="0"/>
                <a:cs typeface="Arial" pitchFamily="34" charset="0"/>
              </a:rPr>
              <a:t>Environmental management, engineering, impact mitigation </a:t>
            </a:r>
          </a:p>
          <a:p>
            <a:pPr lvl="0"/>
            <a:r>
              <a:rPr lang="en-US" sz="5600" b="1" dirty="0" smtClean="0">
                <a:latin typeface="Arial" pitchFamily="34" charset="0"/>
                <a:cs typeface="Arial" pitchFamily="34" charset="0"/>
              </a:rPr>
              <a:t>Environmental and regulatory law</a:t>
            </a:r>
          </a:p>
          <a:p>
            <a:pPr lvl="0"/>
            <a:r>
              <a:rPr lang="en-US" sz="5600" b="1" dirty="0" smtClean="0">
                <a:latin typeface="Arial" pitchFamily="34" charset="0"/>
                <a:cs typeface="Arial" pitchFamily="34" charset="0"/>
              </a:rPr>
              <a:t>Universities and think tanks with relevant departments</a:t>
            </a:r>
          </a:p>
          <a:p>
            <a:pPr lvl="0">
              <a:buNone/>
            </a:pPr>
            <a:endParaRPr lang="en-US" sz="5600" b="1" dirty="0" smtClean="0"/>
          </a:p>
          <a:p>
            <a:endParaRPr lang="en-US" sz="5600" b="1" dirty="0"/>
          </a:p>
          <a:p>
            <a:endParaRPr lang="en-US" sz="5600" b="1" dirty="0"/>
          </a:p>
        </p:txBody>
      </p:sp>
      <p:pic>
        <p:nvPicPr>
          <p:cNvPr id="11266" name="Picture 2" descr="Illustration from Tom Sawyer."/>
          <p:cNvPicPr>
            <a:picLocks noChangeAspect="1" noChangeArrowheads="1"/>
          </p:cNvPicPr>
          <p:nvPr/>
        </p:nvPicPr>
        <p:blipFill>
          <a:blip r:embed="rId2" cstate="print">
            <a:lum contrast="10000"/>
          </a:blip>
          <a:srcRect/>
          <a:stretch>
            <a:fillRect/>
          </a:stretch>
        </p:blipFill>
        <p:spPr bwMode="auto">
          <a:xfrm>
            <a:off x="457200" y="1524000"/>
            <a:ext cx="2731266" cy="3810000"/>
          </a:xfrm>
          <a:prstGeom prst="rect">
            <a:avLst/>
          </a:prstGeom>
          <a:noFill/>
        </p:spPr>
      </p:pic>
      <p:sp>
        <p:nvSpPr>
          <p:cNvPr id="7" name="TextBox 6"/>
          <p:cNvSpPr txBox="1"/>
          <p:nvPr/>
        </p:nvSpPr>
        <p:spPr>
          <a:xfrm>
            <a:off x="304800" y="5334000"/>
            <a:ext cx="3124200" cy="461665"/>
          </a:xfrm>
          <a:prstGeom prst="rect">
            <a:avLst/>
          </a:prstGeom>
          <a:noFill/>
        </p:spPr>
        <p:txBody>
          <a:bodyPr wrap="square" rtlCol="0">
            <a:spAutoFit/>
          </a:bodyPr>
          <a:lstStyle/>
          <a:p>
            <a:pPr algn="ctr"/>
            <a:r>
              <a:rPr lang="en-US" sz="1200" b="1" dirty="0">
                <a:latin typeface="Calibri" pitchFamily="34" charset="0"/>
              </a:rPr>
              <a:t>Illustration from </a:t>
            </a:r>
            <a:r>
              <a:rPr lang="en-US" sz="1200" b="1" i="1" dirty="0">
                <a:latin typeface="Calibri" pitchFamily="34" charset="0"/>
              </a:rPr>
              <a:t>Tom Sawyer</a:t>
            </a:r>
            <a:r>
              <a:rPr lang="en-US" sz="1200" b="1" dirty="0" smtClean="0">
                <a:latin typeface="Calibri" pitchFamily="34" charset="0"/>
              </a:rPr>
              <a:t/>
            </a:r>
            <a:br>
              <a:rPr lang="en-US" sz="1200" b="1" dirty="0" smtClean="0">
                <a:latin typeface="Calibri" pitchFamily="34" charset="0"/>
              </a:rPr>
            </a:br>
            <a:r>
              <a:rPr lang="en-US" sz="1200" b="1" dirty="0">
                <a:latin typeface="Calibri" pitchFamily="34" charset="0"/>
              </a:rPr>
              <a:t>Courtesy The Mark Twain House, Hartford</a:t>
            </a:r>
          </a:p>
        </p:txBody>
      </p:sp>
      <p:sp>
        <p:nvSpPr>
          <p:cNvPr id="11" name="TextBox 10"/>
          <p:cNvSpPr txBox="1"/>
          <p:nvPr/>
        </p:nvSpPr>
        <p:spPr>
          <a:xfrm>
            <a:off x="533401" y="1219200"/>
            <a:ext cx="2590800" cy="307777"/>
          </a:xfrm>
          <a:prstGeom prst="rect">
            <a:avLst/>
          </a:prstGeom>
          <a:noFill/>
        </p:spPr>
        <p:txBody>
          <a:bodyPr wrap="square" rtlCol="0">
            <a:spAutoFit/>
          </a:bodyPr>
          <a:lstStyle/>
          <a:p>
            <a:r>
              <a:rPr lang="en-US" b="1" dirty="0" smtClean="0">
                <a:latin typeface="+mj-lt"/>
              </a:rPr>
              <a:t>  Whitewashing the fence</a:t>
            </a:r>
            <a:endParaRPr lang="en-US" b="1" dirty="0">
              <a:latin typeface="+mj-lt"/>
            </a:endParaRPr>
          </a:p>
        </p:txBody>
      </p:sp>
      <p:sp>
        <p:nvSpPr>
          <p:cNvPr id="8" name="TextBox 7"/>
          <p:cNvSpPr txBox="1"/>
          <p:nvPr/>
        </p:nvSpPr>
        <p:spPr>
          <a:xfrm>
            <a:off x="0" y="6096000"/>
            <a:ext cx="8991600" cy="707886"/>
          </a:xfrm>
          <a:prstGeom prst="rect">
            <a:avLst/>
          </a:prstGeom>
          <a:noFill/>
        </p:spPr>
        <p:txBody>
          <a:bodyPr wrap="square" rtlCol="0">
            <a:spAutoFit/>
          </a:bodyPr>
          <a:lstStyle/>
          <a:p>
            <a:pPr marL="0" lvl="1" algn="ctr"/>
            <a:r>
              <a:rPr lang="en-US" sz="1200" b="1" dirty="0" smtClean="0">
                <a:solidFill>
                  <a:srgbClr val="FF0000"/>
                </a:solidFill>
                <a:latin typeface="Arial" pitchFamily="34" charset="0"/>
                <a:cs typeface="Arial" pitchFamily="34" charset="0"/>
              </a:rPr>
              <a:t>“</a:t>
            </a:r>
            <a:r>
              <a:rPr lang="en-US" sz="1400" b="1" dirty="0" smtClean="0">
                <a:solidFill>
                  <a:srgbClr val="FF0000"/>
                </a:solidFill>
                <a:latin typeface="Arial" pitchFamily="34" charset="0"/>
                <a:cs typeface="Arial" pitchFamily="34" charset="0"/>
              </a:rPr>
              <a:t>We have found that it is most effective and efficient for us to focus our efforts on established organizations, such as think tanks, universities, business associations, and bipartisan policy groups”</a:t>
            </a:r>
          </a:p>
          <a:p>
            <a:pPr marL="0" lvl="1" algn="ctr"/>
            <a:r>
              <a:rPr lang="en-US" sz="1200" b="1" dirty="0" smtClean="0">
                <a:latin typeface="Arial" pitchFamily="34" charset="0"/>
                <a:cs typeface="Arial" pitchFamily="34" charset="0"/>
              </a:rPr>
              <a:t>-  </a:t>
            </a:r>
            <a:r>
              <a:rPr lang="en-US" sz="1200" dirty="0" smtClean="0">
                <a:latin typeface="Arial" pitchFamily="34" charset="0"/>
                <a:cs typeface="Arial" pitchFamily="34" charset="0"/>
              </a:rPr>
              <a:t>Email from William M. Colton, Vice President, Corporate Strategic Planning, Exxon Mobil Corporation</a:t>
            </a:r>
          </a:p>
        </p:txBody>
      </p:sp>
      <p:sp>
        <p:nvSpPr>
          <p:cNvPr id="9" name="Slide Number Placeholder 8"/>
          <p:cNvSpPr>
            <a:spLocks noGrp="1"/>
          </p:cNvSpPr>
          <p:nvPr>
            <p:ph type="sldNum" sz="quarter" idx="12"/>
          </p:nvPr>
        </p:nvSpPr>
        <p:spPr>
          <a:xfrm>
            <a:off x="6553200" y="6245225"/>
            <a:ext cx="2590800" cy="476250"/>
          </a:xfrm>
        </p:spPr>
        <p:txBody>
          <a:bodyPr/>
          <a:lstStyle/>
          <a:p>
            <a:pPr>
              <a:defRPr/>
            </a:pPr>
            <a:fld id="{CBF83108-C6E3-470D-BEB6-B3EAEA6BE94A}" type="slidenum">
              <a:rPr lang="en-US" altLang="en-US" sz="1200" smtClean="0"/>
              <a:pPr>
                <a:defRPr/>
              </a:pPr>
              <a:t>28</a:t>
            </a:fld>
            <a:endParaRPr lang="en-US" altLang="en-US" sz="1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lstStyle/>
          <a:p>
            <a:r>
              <a:rPr lang="en-US" altLang="en-US" sz="2000" b="1" dirty="0" smtClean="0">
                <a:latin typeface="Arial" pitchFamily="34" charset="0"/>
                <a:cs typeface="Arial" pitchFamily="34" charset="0"/>
              </a:rPr>
              <a:t> How Will We Educate Leaders of the Future?</a:t>
            </a:r>
            <a:br>
              <a:rPr lang="en-US" altLang="en-US" sz="2000" b="1" dirty="0" smtClean="0">
                <a:latin typeface="Arial" pitchFamily="34" charset="0"/>
                <a:cs typeface="Arial" pitchFamily="34" charset="0"/>
              </a:rPr>
            </a:br>
            <a:r>
              <a:rPr lang="en-US" altLang="en-US" sz="1600" b="1" dirty="0" smtClean="0">
                <a:solidFill>
                  <a:srgbClr val="FF0000"/>
                </a:solidFill>
                <a:latin typeface="Arial" pitchFamily="34" charset="0"/>
                <a:cs typeface="Arial" pitchFamily="34" charset="0"/>
              </a:rPr>
              <a:t>Integrate Planning and Operations Studies into Public Policy Education</a:t>
            </a:r>
            <a:endParaRPr lang="en-US" sz="1600" dirty="0"/>
          </a:p>
        </p:txBody>
      </p:sp>
      <p:sp>
        <p:nvSpPr>
          <p:cNvPr id="3" name="Content Placeholder 2"/>
          <p:cNvSpPr>
            <a:spLocks noGrp="1"/>
          </p:cNvSpPr>
          <p:nvPr>
            <p:ph idx="1"/>
          </p:nvPr>
        </p:nvSpPr>
        <p:spPr>
          <a:xfrm>
            <a:off x="152400" y="990600"/>
            <a:ext cx="8763000" cy="5867400"/>
          </a:xfrm>
        </p:spPr>
        <p:txBody>
          <a:bodyPr/>
          <a:lstStyle/>
          <a:p>
            <a:pPr eaLnBrk="1" hangingPunct="1">
              <a:lnSpc>
                <a:spcPct val="80000"/>
              </a:lnSpc>
            </a:pPr>
            <a:r>
              <a:rPr lang="en-US" altLang="en-US" sz="1800" b="1" dirty="0" smtClean="0">
                <a:latin typeface="Arial" pitchFamily="34" charset="0"/>
                <a:cs typeface="Arial" pitchFamily="34" charset="0"/>
              </a:rPr>
              <a:t>E</a:t>
            </a:r>
            <a:r>
              <a:rPr lang="en-US" altLang="en-US" sz="1600" b="1" dirty="0" smtClean="0">
                <a:latin typeface="Arial" pitchFamily="34" charset="0"/>
                <a:cs typeface="Arial" pitchFamily="34" charset="0"/>
              </a:rPr>
              <a:t>ducation</a:t>
            </a:r>
          </a:p>
          <a:p>
            <a:pPr lvl="1" eaLnBrk="1" hangingPunct="1">
              <a:lnSpc>
                <a:spcPct val="80000"/>
              </a:lnSpc>
            </a:pPr>
            <a:r>
              <a:rPr lang="en-US" altLang="en-US" sz="1600" b="1" dirty="0" smtClean="0">
                <a:latin typeface="Arial" pitchFamily="34" charset="0"/>
                <a:cs typeface="Arial" pitchFamily="34" charset="0"/>
              </a:rPr>
              <a:t>Teach “hard skills” not taught in public policy programs to enable students to become competent </a:t>
            </a:r>
            <a:r>
              <a:rPr lang="en-US" altLang="en-US" sz="1600" b="1" dirty="0" smtClean="0">
                <a:latin typeface="Arial" pitchFamily="34" charset="0"/>
                <a:cs typeface="Arial" pitchFamily="34" charset="0"/>
              </a:rPr>
              <a:t>leaders in today’s increasing demanding environment</a:t>
            </a:r>
            <a:endParaRPr lang="en-US" altLang="en-US" sz="1600" b="1" dirty="0" smtClean="0">
              <a:latin typeface="Arial" pitchFamily="34" charset="0"/>
              <a:cs typeface="Arial" pitchFamily="34" charset="0"/>
            </a:endParaRPr>
          </a:p>
          <a:p>
            <a:pPr lvl="2" eaLnBrk="1" hangingPunct="1">
              <a:lnSpc>
                <a:spcPct val="80000"/>
              </a:lnSpc>
            </a:pPr>
            <a:r>
              <a:rPr lang="en-US" altLang="en-US" sz="1400" b="1" dirty="0" smtClean="0">
                <a:latin typeface="Arial" pitchFamily="34" charset="0"/>
                <a:cs typeface="Arial" pitchFamily="34" charset="0"/>
              </a:rPr>
              <a:t>Comparative </a:t>
            </a:r>
            <a:r>
              <a:rPr lang="en-US" altLang="en-US" sz="1400" b="1" dirty="0" smtClean="0">
                <a:latin typeface="Arial" pitchFamily="34" charset="0"/>
                <a:cs typeface="Arial" pitchFamily="34" charset="0"/>
              </a:rPr>
              <a:t>public, private, military organization; systems engineering; program and project planning and management; supply chain management and logistics; </a:t>
            </a:r>
            <a:r>
              <a:rPr lang="en-US" altLang="en-US" sz="1400" b="1" dirty="0" smtClean="0">
                <a:latin typeface="Arial" pitchFamily="34" charset="0"/>
                <a:cs typeface="Arial" pitchFamily="34" charset="0"/>
              </a:rPr>
              <a:t>infrastructure </a:t>
            </a:r>
            <a:r>
              <a:rPr lang="en-US" altLang="en-US" sz="1400" b="1" dirty="0" smtClean="0">
                <a:latin typeface="Arial" pitchFamily="34" charset="0"/>
                <a:cs typeface="Arial" pitchFamily="34" charset="0"/>
              </a:rPr>
              <a:t>economics; management information systems; </a:t>
            </a:r>
            <a:r>
              <a:rPr lang="en-US" altLang="en-US" sz="1400" b="1" dirty="0" smtClean="0">
                <a:latin typeface="Arial" pitchFamily="34" charset="0"/>
                <a:cs typeface="Arial" pitchFamily="34" charset="0"/>
              </a:rPr>
              <a:t>accounting, finance</a:t>
            </a:r>
            <a:r>
              <a:rPr lang="en-US" altLang="en-US" sz="1400" b="1" dirty="0" smtClean="0">
                <a:latin typeface="Arial" pitchFamily="34" charset="0"/>
                <a:cs typeface="Arial" pitchFamily="34" charset="0"/>
              </a:rPr>
              <a:t>, etc.</a:t>
            </a:r>
            <a:endParaRPr lang="en-US" altLang="en-US" sz="1300" b="1" dirty="0" smtClean="0">
              <a:latin typeface="Arial" pitchFamily="34" charset="0"/>
              <a:cs typeface="Arial" pitchFamily="34" charset="0"/>
            </a:endParaRPr>
          </a:p>
          <a:p>
            <a:pPr lvl="1" eaLnBrk="1" hangingPunct="1">
              <a:lnSpc>
                <a:spcPct val="80000"/>
              </a:lnSpc>
            </a:pPr>
            <a:r>
              <a:rPr lang="en-US" altLang="en-US" sz="1600" b="1" dirty="0" smtClean="0">
                <a:latin typeface="Arial" pitchFamily="34" charset="0"/>
                <a:cs typeface="Arial" pitchFamily="34" charset="0"/>
              </a:rPr>
              <a:t>Courses not found at one institution: integrate courses at multiple institutions</a:t>
            </a:r>
          </a:p>
          <a:p>
            <a:pPr lvl="2" eaLnBrk="1" hangingPunct="1">
              <a:lnSpc>
                <a:spcPct val="80000"/>
              </a:lnSpc>
              <a:buNone/>
            </a:pPr>
            <a:endParaRPr lang="en-US" altLang="en-US" sz="1400" dirty="0" smtClean="0">
              <a:latin typeface="Arial" pitchFamily="34" charset="0"/>
              <a:cs typeface="Arial" pitchFamily="34" charset="0"/>
            </a:endParaRPr>
          </a:p>
          <a:p>
            <a:pPr eaLnBrk="1" hangingPunct="1">
              <a:lnSpc>
                <a:spcPct val="80000"/>
              </a:lnSpc>
            </a:pPr>
            <a:r>
              <a:rPr lang="en-US" altLang="en-US" sz="1600" b="1" dirty="0" smtClean="0">
                <a:latin typeface="Arial" pitchFamily="34" charset="0"/>
                <a:cs typeface="Arial" pitchFamily="34" charset="0"/>
              </a:rPr>
              <a:t>Projects</a:t>
            </a:r>
          </a:p>
          <a:p>
            <a:pPr lvl="1" eaLnBrk="1" hangingPunct="1">
              <a:lnSpc>
                <a:spcPct val="80000"/>
              </a:lnSpc>
            </a:pPr>
            <a:r>
              <a:rPr lang="en-US" altLang="en-US" sz="1600" b="1" dirty="0" smtClean="0">
                <a:latin typeface="Arial" pitchFamily="34" charset="0"/>
                <a:cs typeface="Arial" pitchFamily="34" charset="0"/>
              </a:rPr>
              <a:t>Center for developing plans and programs in national interest</a:t>
            </a:r>
          </a:p>
          <a:p>
            <a:pPr lvl="1" eaLnBrk="1" hangingPunct="1">
              <a:lnSpc>
                <a:spcPct val="80000"/>
              </a:lnSpc>
            </a:pPr>
            <a:r>
              <a:rPr lang="en-US" altLang="en-US" sz="1600" b="1" dirty="0" smtClean="0">
                <a:latin typeface="Arial" pitchFamily="34" charset="0"/>
                <a:cs typeface="Arial" pitchFamily="34" charset="0"/>
              </a:rPr>
              <a:t>Students work on real world projects, gain experience, build relationships</a:t>
            </a:r>
          </a:p>
          <a:p>
            <a:pPr lvl="2" eaLnBrk="1" hangingPunct="1">
              <a:lnSpc>
                <a:spcPct val="80000"/>
              </a:lnSpc>
            </a:pPr>
            <a:r>
              <a:rPr lang="en-US" altLang="en-US" sz="1400" b="1" dirty="0" smtClean="0">
                <a:latin typeface="Arial" pitchFamily="34" charset="0"/>
                <a:cs typeface="Arial" pitchFamily="34" charset="0"/>
              </a:rPr>
              <a:t>NEP planning first project</a:t>
            </a:r>
          </a:p>
          <a:p>
            <a:pPr lvl="2" eaLnBrk="1" hangingPunct="1">
              <a:lnSpc>
                <a:spcPct val="80000"/>
              </a:lnSpc>
            </a:pPr>
            <a:r>
              <a:rPr lang="en-US" altLang="en-US" sz="1400" b="1" dirty="0" smtClean="0">
                <a:latin typeface="Arial" pitchFamily="34" charset="0"/>
                <a:cs typeface="Arial" pitchFamily="34" charset="0"/>
              </a:rPr>
              <a:t>Civilian/military interaction in classroom and projects builds understanding/ cooperation</a:t>
            </a:r>
          </a:p>
          <a:p>
            <a:pPr lvl="2" eaLnBrk="1" hangingPunct="1">
              <a:lnSpc>
                <a:spcPct val="80000"/>
              </a:lnSpc>
              <a:buFontTx/>
              <a:buNone/>
            </a:pPr>
            <a:endParaRPr lang="en-US" altLang="en-US" sz="1400" b="1" dirty="0" smtClean="0">
              <a:latin typeface="Arial" pitchFamily="34" charset="0"/>
              <a:cs typeface="Arial" pitchFamily="34" charset="0"/>
            </a:endParaRPr>
          </a:p>
          <a:p>
            <a:pPr eaLnBrk="1" hangingPunct="1">
              <a:lnSpc>
                <a:spcPct val="80000"/>
              </a:lnSpc>
            </a:pPr>
            <a:r>
              <a:rPr lang="en-US" altLang="en-US" sz="1600" b="1" dirty="0" smtClean="0">
                <a:latin typeface="Arial" pitchFamily="34" charset="0"/>
                <a:cs typeface="Arial" pitchFamily="34" charset="0"/>
              </a:rPr>
              <a:t>Research and Development</a:t>
            </a:r>
          </a:p>
          <a:p>
            <a:pPr lvl="1" eaLnBrk="1" hangingPunct="1">
              <a:lnSpc>
                <a:spcPct val="80000"/>
              </a:lnSpc>
            </a:pPr>
            <a:r>
              <a:rPr lang="en-US" altLang="en-US" sz="1600" b="1" dirty="0" smtClean="0">
                <a:latin typeface="Arial" pitchFamily="34" charset="0"/>
                <a:cs typeface="Arial" pitchFamily="34" charset="0"/>
              </a:rPr>
              <a:t>Develop courses, seminars, briefings and documents to support education program and inform national discourse  </a:t>
            </a:r>
          </a:p>
          <a:p>
            <a:pPr lvl="1" eaLnBrk="1" hangingPunct="1">
              <a:lnSpc>
                <a:spcPct val="80000"/>
              </a:lnSpc>
            </a:pPr>
            <a:r>
              <a:rPr lang="en-US" altLang="en-US" sz="1600" b="1" dirty="0" smtClean="0">
                <a:latin typeface="Arial" pitchFamily="34" charset="0"/>
                <a:cs typeface="Arial" pitchFamily="34" charset="0"/>
              </a:rPr>
              <a:t>Students participate in R&amp;D</a:t>
            </a:r>
          </a:p>
          <a:p>
            <a:pPr lvl="1" eaLnBrk="1" hangingPunct="1">
              <a:lnSpc>
                <a:spcPct val="80000"/>
              </a:lnSpc>
              <a:buNone/>
            </a:pPr>
            <a:endParaRPr lang="en-US" altLang="en-US" sz="1600" b="1" dirty="0" smtClean="0">
              <a:latin typeface="Arial" pitchFamily="34" charset="0"/>
              <a:cs typeface="Arial" pitchFamily="34" charset="0"/>
            </a:endParaRPr>
          </a:p>
          <a:p>
            <a:pPr lvl="1" eaLnBrk="1" hangingPunct="1">
              <a:lnSpc>
                <a:spcPct val="80000"/>
              </a:lnSpc>
              <a:buNone/>
            </a:pPr>
            <a:endParaRPr lang="en-US" altLang="en-US" sz="1600" b="1" dirty="0" smtClean="0">
              <a:latin typeface="Arial" pitchFamily="34" charset="0"/>
              <a:cs typeface="Arial" pitchFamily="34" charset="0"/>
            </a:endParaRPr>
          </a:p>
          <a:p>
            <a:pPr algn="ctr" eaLnBrk="1" hangingPunct="1">
              <a:lnSpc>
                <a:spcPct val="80000"/>
              </a:lnSpc>
              <a:buFontTx/>
              <a:buNone/>
            </a:pPr>
            <a:r>
              <a:rPr lang="en-US" altLang="en-US" sz="1400" b="1" dirty="0" smtClean="0">
                <a:latin typeface="Arial" pitchFamily="34" charset="0"/>
                <a:cs typeface="Arial" pitchFamily="34" charset="0"/>
              </a:rPr>
              <a:t>What we do here will only be taught in professional and technical schools  </a:t>
            </a:r>
          </a:p>
          <a:p>
            <a:pPr algn="ctr" eaLnBrk="1" hangingPunct="1">
              <a:lnSpc>
                <a:spcPct val="80000"/>
              </a:lnSpc>
              <a:buFontTx/>
              <a:buNone/>
            </a:pPr>
            <a:r>
              <a:rPr lang="en-US" altLang="en-US" sz="1200" b="1" dirty="0" smtClean="0">
                <a:latin typeface="Arial" pitchFamily="34" charset="0"/>
                <a:cs typeface="Arial" pitchFamily="34" charset="0"/>
              </a:rPr>
              <a:t>    </a:t>
            </a:r>
            <a:r>
              <a:rPr lang="en-US" altLang="en-US" sz="1200" dirty="0" smtClean="0">
                <a:latin typeface="Arial" pitchFamily="34" charset="0"/>
                <a:cs typeface="Arial" pitchFamily="34" charset="0"/>
              </a:rPr>
              <a:t>-  Dwight D. Eisenhower, Crusade in </a:t>
            </a:r>
            <a:r>
              <a:rPr lang="en-US" altLang="en-US" sz="1200" dirty="0" smtClean="0">
                <a:latin typeface="Arial" pitchFamily="34" charset="0"/>
                <a:cs typeface="Arial" pitchFamily="34" charset="0"/>
              </a:rPr>
              <a:t>Europe</a:t>
            </a:r>
            <a:endParaRPr lang="en-US" altLang="en-US" sz="1400" dirty="0" smtClean="0">
              <a:latin typeface="Arial" pitchFamily="34" charset="0"/>
              <a:cs typeface="Arial" pitchFamily="34" charset="0"/>
            </a:endParaRPr>
          </a:p>
          <a:p>
            <a:pPr algn="ctr" eaLnBrk="1" hangingPunct="1">
              <a:lnSpc>
                <a:spcPct val="80000"/>
              </a:lnSpc>
              <a:buFontTx/>
              <a:buNone/>
            </a:pPr>
            <a:endParaRPr lang="en-US" altLang="en-US" sz="1400" b="1" dirty="0" smtClean="0">
              <a:latin typeface="Arial" pitchFamily="34" charset="0"/>
              <a:cs typeface="Arial" pitchFamily="34" charset="0"/>
            </a:endParaRPr>
          </a:p>
          <a:p>
            <a:pPr algn="ctr" eaLnBrk="1" hangingPunct="1">
              <a:lnSpc>
                <a:spcPct val="80000"/>
              </a:lnSpc>
              <a:buFontTx/>
              <a:buNone/>
            </a:pPr>
            <a:r>
              <a:rPr lang="en-US" altLang="en-US" sz="1400" b="1" dirty="0" smtClean="0">
                <a:latin typeface="Arial" pitchFamily="34" charset="0"/>
                <a:cs typeface="Arial" pitchFamily="34" charset="0"/>
              </a:rPr>
              <a:t>Ike didn’t leave a, Strategic Planning for Dummies” book, apparently       </a:t>
            </a:r>
          </a:p>
          <a:p>
            <a:pPr algn="ctr">
              <a:buNone/>
            </a:pPr>
            <a:r>
              <a:rPr lang="en-US" sz="1200" dirty="0" smtClean="0"/>
              <a:t>-  General Ronald Keys, USAF (retired)</a:t>
            </a:r>
            <a:endParaRPr lang="en-US" sz="1200" dirty="0"/>
          </a:p>
        </p:txBody>
      </p:sp>
      <p:sp>
        <p:nvSpPr>
          <p:cNvPr id="4" name="Slide Number Placeholder 3"/>
          <p:cNvSpPr>
            <a:spLocks noGrp="1"/>
          </p:cNvSpPr>
          <p:nvPr>
            <p:ph type="sldNum" sz="quarter" idx="12"/>
          </p:nvPr>
        </p:nvSpPr>
        <p:spPr/>
        <p:txBody>
          <a:bodyPr/>
          <a:lstStyle/>
          <a:p>
            <a:pPr>
              <a:defRPr/>
            </a:pPr>
            <a:fld id="{49F8E700-BE3A-40D9-A645-4748EEEEC93C}" type="slidenum">
              <a:rPr lang="en-US" altLang="en-US" sz="1400" smtClean="0"/>
              <a:pPr>
                <a:defRPr/>
              </a:pPr>
              <a:t>29</a:t>
            </a:fld>
            <a:endParaRPr lang="en-US" alt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5" name="Rectangle 6"/>
          <p:cNvSpPr>
            <a:spLocks noGrp="1" noChangeArrowheads="1"/>
          </p:cNvSpPr>
          <p:nvPr>
            <p:ph type="sldNum" sz="quarter" idx="12"/>
          </p:nvPr>
        </p:nvSpPr>
        <p:spPr>
          <a:noFill/>
          <a:ln>
            <a:miter lim="800000"/>
            <a:headEnd/>
            <a:tailEnd/>
          </a:ln>
        </p:spPr>
        <p:txBody>
          <a:bodyPr/>
          <a:lstStyle/>
          <a:p>
            <a:fld id="{C31D314F-2002-4E89-95AF-0973BF814499}" type="slidenum">
              <a:rPr lang="en-US" altLang="en-US" smtClean="0">
                <a:latin typeface="Arial" charset="0"/>
                <a:cs typeface="Arial" charset="0"/>
              </a:rPr>
              <a:pPr/>
              <a:t>3</a:t>
            </a:fld>
            <a:endParaRPr lang="en-US" altLang="en-US" dirty="0" smtClean="0">
              <a:latin typeface="Arial" charset="0"/>
              <a:cs typeface="Arial" charset="0"/>
            </a:endParaRPr>
          </a:p>
        </p:txBody>
      </p:sp>
      <p:sp>
        <p:nvSpPr>
          <p:cNvPr id="359426" name="Rectangle 2"/>
          <p:cNvSpPr>
            <a:spLocks noGrp="1" noChangeArrowheads="1"/>
          </p:cNvSpPr>
          <p:nvPr>
            <p:ph type="title"/>
          </p:nvPr>
        </p:nvSpPr>
        <p:spPr>
          <a:xfrm>
            <a:off x="457200" y="-381000"/>
            <a:ext cx="8229600" cy="1295400"/>
          </a:xfrm>
        </p:spPr>
        <p:txBody>
          <a:bodyPr/>
          <a:lstStyle/>
          <a:p>
            <a:pPr eaLnBrk="1" hangingPunct="1"/>
            <a:r>
              <a:rPr lang="en-US" altLang="en-US" sz="2000" b="1" dirty="0" smtClean="0"/>
              <a:t/>
            </a:r>
            <a:br>
              <a:rPr lang="en-US" altLang="en-US" sz="2000" b="1" dirty="0" smtClean="0"/>
            </a:br>
            <a:r>
              <a:rPr lang="en-US" altLang="en-US" sz="2000" b="1" dirty="0" smtClean="0"/>
              <a:t/>
            </a:r>
            <a:br>
              <a:rPr lang="en-US" altLang="en-US" sz="2000" b="1" dirty="0" smtClean="0"/>
            </a:br>
            <a:r>
              <a:rPr lang="en-US" altLang="en-US" sz="2000" b="1" dirty="0" smtClean="0"/>
              <a:t>“What” Is The Goal: “When” Will We Achieve it?</a:t>
            </a:r>
            <a:br>
              <a:rPr lang="en-US" altLang="en-US" sz="2000" b="1" dirty="0" smtClean="0"/>
            </a:br>
            <a:r>
              <a:rPr lang="en-US" altLang="en-US" sz="2000" b="1" dirty="0" smtClean="0"/>
              <a:t/>
            </a:r>
            <a:br>
              <a:rPr lang="en-US" altLang="en-US" sz="2000" b="1" dirty="0" smtClean="0"/>
            </a:br>
            <a:r>
              <a:rPr lang="en-US" altLang="en-US" sz="2000" b="1" dirty="0" smtClean="0"/>
              <a:t> </a:t>
            </a:r>
          </a:p>
        </p:txBody>
      </p:sp>
      <p:sp>
        <p:nvSpPr>
          <p:cNvPr id="359427" name="Rectangle 3"/>
          <p:cNvSpPr>
            <a:spLocks noGrp="1" noChangeArrowheads="1"/>
          </p:cNvSpPr>
          <p:nvPr>
            <p:ph type="body" idx="1"/>
          </p:nvPr>
        </p:nvSpPr>
        <p:spPr>
          <a:xfrm>
            <a:off x="457200" y="1066800"/>
            <a:ext cx="8229600" cy="4876800"/>
          </a:xfrm>
        </p:spPr>
        <p:txBody>
          <a:bodyPr/>
          <a:lstStyle/>
          <a:p>
            <a:pPr eaLnBrk="1" hangingPunct="1">
              <a:lnSpc>
                <a:spcPct val="80000"/>
              </a:lnSpc>
            </a:pPr>
            <a:r>
              <a:rPr lang="en-US" altLang="en-US" sz="1800" b="1" dirty="0" smtClean="0">
                <a:solidFill>
                  <a:srgbClr val="FF0000"/>
                </a:solidFill>
              </a:rPr>
              <a:t>To eliminate the gap between U.S. oil consumption and production and reduce green house gas emissions in a decade as a milestone on the road to a sustainable energy future.</a:t>
            </a:r>
          </a:p>
          <a:p>
            <a:pPr lvl="1" eaLnBrk="1" hangingPunct="1">
              <a:lnSpc>
                <a:spcPct val="80000"/>
              </a:lnSpc>
            </a:pPr>
            <a:r>
              <a:rPr lang="en-US" altLang="en-US" sz="1600" b="1" dirty="0" smtClean="0"/>
              <a:t>Six million barrels of oil a day  </a:t>
            </a:r>
            <a:r>
              <a:rPr lang="en-US" altLang="en-US" sz="1200" dirty="0" smtClean="0"/>
              <a:t>-  High end of EIA, IEA forecasts for 2025</a:t>
            </a:r>
            <a:endParaRPr lang="en-US" altLang="en-US" sz="1600" dirty="0" smtClean="0"/>
          </a:p>
          <a:p>
            <a:pPr lvl="2" eaLnBrk="1" hangingPunct="1">
              <a:lnSpc>
                <a:spcPct val="80000"/>
              </a:lnSpc>
            </a:pPr>
            <a:r>
              <a:rPr lang="en-US" altLang="en-US" sz="1400" b="1" dirty="0" smtClean="0"/>
              <a:t>Natural gas plentiful. Eliminating the “oil gap” = energy independence</a:t>
            </a:r>
          </a:p>
          <a:p>
            <a:pPr lvl="1" eaLnBrk="1" hangingPunct="1">
              <a:lnSpc>
                <a:spcPct val="80000"/>
              </a:lnSpc>
            </a:pPr>
            <a:r>
              <a:rPr lang="en-US" altLang="en-US" sz="1600" b="1" dirty="0" smtClean="0"/>
              <a:t>1,300 million metric tons of CO</a:t>
            </a:r>
            <a:r>
              <a:rPr lang="en-US" altLang="en-US" sz="1000" b="1" dirty="0" smtClean="0"/>
              <a:t>2 </a:t>
            </a:r>
            <a:r>
              <a:rPr lang="en-US" altLang="en-US" sz="1600" b="1" dirty="0" smtClean="0"/>
              <a:t>equivalent by 2025</a:t>
            </a:r>
          </a:p>
          <a:p>
            <a:pPr lvl="2" eaLnBrk="1" hangingPunct="1">
              <a:lnSpc>
                <a:spcPct val="80000"/>
              </a:lnSpc>
            </a:pPr>
            <a:r>
              <a:rPr lang="en-US" altLang="en-US" sz="1400" b="1" dirty="0" smtClean="0"/>
              <a:t>Goal and timeline set by Barak Obama and Xi Jinping at APEC summit</a:t>
            </a:r>
          </a:p>
          <a:p>
            <a:pPr lvl="1" eaLnBrk="1" hangingPunct="1">
              <a:lnSpc>
                <a:spcPct val="80000"/>
              </a:lnSpc>
            </a:pPr>
            <a:r>
              <a:rPr lang="en-US" altLang="en-US" sz="1600" b="1" dirty="0" smtClean="0"/>
              <a:t>Oil, emissions timelines made coterminous to facilitate joint planning</a:t>
            </a:r>
          </a:p>
          <a:p>
            <a:pPr lvl="2" eaLnBrk="1" hangingPunct="1">
              <a:lnSpc>
                <a:spcPct val="80000"/>
              </a:lnSpc>
              <a:buFontTx/>
              <a:buNone/>
            </a:pPr>
            <a:endParaRPr lang="en-US" altLang="en-US" sz="1600" dirty="0" smtClean="0"/>
          </a:p>
          <a:p>
            <a:pPr eaLnBrk="1" hangingPunct="1">
              <a:lnSpc>
                <a:spcPct val="80000"/>
              </a:lnSpc>
            </a:pPr>
            <a:r>
              <a:rPr lang="en-US" altLang="en-US" sz="1800" b="1" dirty="0" smtClean="0"/>
              <a:t>It’s not just about us!</a:t>
            </a:r>
          </a:p>
          <a:p>
            <a:pPr lvl="1" eaLnBrk="1" hangingPunct="1">
              <a:lnSpc>
                <a:spcPct val="80000"/>
              </a:lnSpc>
            </a:pPr>
            <a:r>
              <a:rPr lang="en-US" altLang="en-US" sz="1600" b="1" dirty="0" smtClean="0"/>
              <a:t>Our security and stability is becoming inextricably linked to security and stability elsewhere in the world    </a:t>
            </a:r>
            <a:r>
              <a:rPr lang="en-US" altLang="en-US" sz="1200" dirty="0" smtClean="0"/>
              <a:t>- DOD 2013 National Security Strategy </a:t>
            </a:r>
            <a:endParaRPr lang="en-US" altLang="en-US" sz="1200" b="1" dirty="0" smtClean="0"/>
          </a:p>
          <a:p>
            <a:pPr lvl="1" eaLnBrk="1" hangingPunct="1">
              <a:lnSpc>
                <a:spcPct val="80000"/>
              </a:lnSpc>
            </a:pPr>
            <a:r>
              <a:rPr lang="en-US" altLang="en-US" sz="1600" b="1" dirty="0" smtClean="0"/>
              <a:t>America must lead by example to induce other energy consuming nations to become less dependent on energy from unstable and unfriendly nations</a:t>
            </a:r>
          </a:p>
          <a:p>
            <a:pPr lvl="1" eaLnBrk="1" hangingPunct="1">
              <a:lnSpc>
                <a:spcPct val="80000"/>
              </a:lnSpc>
              <a:buFontTx/>
              <a:buNone/>
            </a:pPr>
            <a:endParaRPr lang="en-US" altLang="en-US" sz="1600" b="1" dirty="0" smtClean="0"/>
          </a:p>
          <a:p>
            <a:pPr eaLnBrk="1" hangingPunct="1">
              <a:lnSpc>
                <a:spcPct val="80000"/>
              </a:lnSpc>
            </a:pPr>
            <a:r>
              <a:rPr lang="en-US" altLang="en-US" sz="1800" b="1" dirty="0" smtClean="0"/>
              <a:t>Use methods proven “at scale”</a:t>
            </a:r>
          </a:p>
          <a:p>
            <a:pPr lvl="1" eaLnBrk="1" hangingPunct="1">
              <a:lnSpc>
                <a:spcPct val="80000"/>
              </a:lnSpc>
            </a:pPr>
            <a:r>
              <a:rPr lang="en-US" altLang="en-US" sz="1600" b="1" dirty="0" smtClean="0"/>
              <a:t>“Apollo like” program planning and management to achieve goal</a:t>
            </a:r>
          </a:p>
          <a:p>
            <a:pPr lvl="1" eaLnBrk="1" hangingPunct="1">
              <a:lnSpc>
                <a:spcPct val="80000"/>
              </a:lnSpc>
            </a:pPr>
            <a:r>
              <a:rPr lang="en-US" altLang="en-US" sz="1600" b="1" dirty="0" smtClean="0"/>
              <a:t>Supply chains built during program position U.S. for sustainable future</a:t>
            </a:r>
          </a:p>
          <a:p>
            <a:pPr lvl="1" eaLnBrk="1" hangingPunct="1">
              <a:lnSpc>
                <a:spcPct val="80000"/>
              </a:lnSpc>
            </a:pPr>
            <a:r>
              <a:rPr lang="en-US" altLang="en-US" sz="1600" b="1" dirty="0" smtClean="0">
                <a:latin typeface="Arial" pitchFamily="34" charset="0"/>
                <a:cs typeface="Arial" pitchFamily="34" charset="0"/>
              </a:rPr>
              <a:t>NEP planning project prepares a NEP p</a:t>
            </a:r>
            <a:r>
              <a:rPr lang="en-US" altLang="en-US" sz="1600" b="1" dirty="0" smtClean="0"/>
              <a:t>lan available in time to impact new administration coming into office</a:t>
            </a:r>
          </a:p>
          <a:p>
            <a:pPr lvl="1" eaLnBrk="1" hangingPunct="1">
              <a:lnSpc>
                <a:spcPct val="80000"/>
              </a:lnSpc>
            </a:pPr>
            <a:r>
              <a:rPr lang="en-US" altLang="en-US" sz="1600" b="1" dirty="0" smtClean="0"/>
              <a:t>Methods used in national security matters</a:t>
            </a:r>
          </a:p>
          <a:p>
            <a:pPr lvl="1" eaLnBrk="1" hangingPunct="1">
              <a:lnSpc>
                <a:spcPct val="80000"/>
              </a:lnSpc>
              <a:buNone/>
            </a:pPr>
            <a:endParaRPr lang="en-US" altLang="en-US" sz="1600" dirty="0" smtClean="0"/>
          </a:p>
          <a:p>
            <a:pPr lvl="1" eaLnBrk="1" hangingPunct="1">
              <a:lnSpc>
                <a:spcPct val="80000"/>
              </a:lnSpc>
              <a:buNone/>
            </a:pPr>
            <a:endParaRPr lang="en-US" altLang="en-US" sz="1600" b="1" dirty="0" smtClean="0"/>
          </a:p>
          <a:p>
            <a:pPr eaLnBrk="1" hangingPunct="1">
              <a:lnSpc>
                <a:spcPct val="80000"/>
              </a:lnSpc>
              <a:buFontTx/>
              <a:buNone/>
            </a:pPr>
            <a:endParaRPr lang="en-US" altLang="en-US" sz="1800" b="1" dirty="0" smtClean="0"/>
          </a:p>
          <a:p>
            <a:pPr lvl="1" eaLnBrk="1" hangingPunct="1">
              <a:lnSpc>
                <a:spcPct val="80000"/>
              </a:lnSpc>
              <a:buFontTx/>
              <a:buNone/>
            </a:pPr>
            <a:endParaRPr lang="en-US" altLang="en-US" sz="1600" b="1" dirty="0" smtClean="0"/>
          </a:p>
          <a:p>
            <a:pPr lvl="1" eaLnBrk="1" hangingPunct="1">
              <a:lnSpc>
                <a:spcPct val="80000"/>
              </a:lnSpc>
              <a:buFontTx/>
              <a:buNone/>
            </a:pPr>
            <a:endParaRPr lang="en-US" altLang="en-US" sz="1600" b="1"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3" name="Rectangle 6"/>
          <p:cNvSpPr>
            <a:spLocks noGrp="1" noChangeArrowheads="1"/>
          </p:cNvSpPr>
          <p:nvPr>
            <p:ph type="sldNum" sz="quarter" idx="12"/>
          </p:nvPr>
        </p:nvSpPr>
        <p:spPr>
          <a:noFill/>
          <a:ln>
            <a:miter lim="800000"/>
            <a:headEnd/>
            <a:tailEnd/>
          </a:ln>
        </p:spPr>
        <p:txBody>
          <a:bodyPr/>
          <a:lstStyle/>
          <a:p>
            <a:fld id="{F1B8539F-AC7B-46D3-B0B4-D68419D7AE34}" type="slidenum">
              <a:rPr lang="en-US" altLang="en-US" sz="1400" smtClean="0">
                <a:latin typeface="Arial" charset="0"/>
                <a:cs typeface="Arial" charset="0"/>
              </a:rPr>
              <a:pPr/>
              <a:t>30</a:t>
            </a:fld>
            <a:endParaRPr lang="en-US" altLang="en-US" sz="1400" dirty="0" smtClean="0">
              <a:latin typeface="Arial" charset="0"/>
              <a:cs typeface="Arial" charset="0"/>
            </a:endParaRPr>
          </a:p>
        </p:txBody>
      </p:sp>
      <p:sp>
        <p:nvSpPr>
          <p:cNvPr id="397314"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endParaRPr lang="en-US" altLang="en-US" dirty="0"/>
          </a:p>
        </p:txBody>
      </p:sp>
      <p:pic>
        <p:nvPicPr>
          <p:cNvPr id="397315" name="Picture 2" descr="Family Photo 2 Qwen and Larry with couple"/>
          <p:cNvPicPr>
            <a:picLocks noChangeAspect="1" noChangeArrowheads="1"/>
          </p:cNvPicPr>
          <p:nvPr/>
        </p:nvPicPr>
        <p:blipFill>
          <a:blip r:embed="rId3" cstate="print"/>
          <a:srcRect/>
          <a:stretch>
            <a:fillRect/>
          </a:stretch>
        </p:blipFill>
        <p:spPr bwMode="auto">
          <a:xfrm>
            <a:off x="381000" y="1560064"/>
            <a:ext cx="2319640" cy="3469136"/>
          </a:xfrm>
          <a:prstGeom prst="rect">
            <a:avLst/>
          </a:prstGeom>
          <a:noFill/>
          <a:ln w="9525">
            <a:noFill/>
            <a:miter lim="800000"/>
            <a:headEnd/>
            <a:tailEnd/>
          </a:ln>
        </p:spPr>
      </p:pic>
      <p:sp>
        <p:nvSpPr>
          <p:cNvPr id="397316" name="Rectangle 3"/>
          <p:cNvSpPr>
            <a:spLocks noChangeArrowheads="1"/>
          </p:cNvSpPr>
          <p:nvPr/>
        </p:nvSpPr>
        <p:spPr bwMode="auto">
          <a:xfrm>
            <a:off x="2895600" y="304800"/>
            <a:ext cx="5638800" cy="6002338"/>
          </a:xfrm>
          <a:prstGeom prst="rect">
            <a:avLst/>
          </a:prstGeom>
          <a:noFill/>
          <a:ln w="9525">
            <a:noFill/>
            <a:miter lim="800000"/>
            <a:headEnd/>
            <a:tailEnd/>
          </a:ln>
        </p:spPr>
        <p:txBody>
          <a:bodyPr>
            <a:spAutoFit/>
          </a:bodyPr>
          <a:lstStyle/>
          <a:p>
            <a:pPr algn="just"/>
            <a:r>
              <a:rPr lang="en-US" altLang="en-US" sz="1200" b="1" dirty="0"/>
              <a:t>Lawrence Klaus </a:t>
            </a:r>
            <a:r>
              <a:rPr lang="en-US" altLang="en-US" sz="1200" dirty="0"/>
              <a:t>began his career as an architect in the offices of Emery Roth &amp; Sons working on projects including working drawings for the World Trade Center. As a research engineer in the Boeing Aerospace Group (ASG) he designed and implemented automated business systems concerned with the design, manufacture, test, delivery, and installation of major military missile, space, and associated programs. He also participated in internal business planning to define ASG program management and information systems </a:t>
            </a:r>
            <a:r>
              <a:rPr lang="en-US" altLang="en-US" sz="1200" dirty="0" smtClean="0"/>
              <a:t>capabilities with </a:t>
            </a:r>
            <a:r>
              <a:rPr lang="en-US" altLang="en-US" sz="1200" dirty="0"/>
              <a:t>civilian applications. At Peat Marwick Mitchell (now KPMG) he designed PPB and management and reporting systems for federal government agencies. This included projects such as </a:t>
            </a:r>
            <a:r>
              <a:rPr lang="en-US" altLang="en-US" sz="1200" dirty="0" smtClean="0"/>
              <a:t>design of a </a:t>
            </a:r>
            <a:r>
              <a:rPr lang="en-US" altLang="en-US" sz="1200" dirty="0"/>
              <a:t>program planning system for regional plans for the Public Health Service. He founded and was president of Development Management Consultants Inc. and planned and managed company operations on dozens of projects working with utilities, lenders, contractors, non-profit organizations and government. This work included projects such managing local and federal disaster rapid emergency mass home repair. As a manager in the network systems group of Unisys Corporation he worked with company engineers to design networked PC to mainframe systems that integrated company and vendor software and hardware. This included projects such as the user friendly IDEAS online education system for the Air National Guard. </a:t>
            </a:r>
            <a:r>
              <a:rPr lang="en-US" altLang="en-US" sz="1200" dirty="0" smtClean="0"/>
              <a:t>As a </a:t>
            </a:r>
            <a:r>
              <a:rPr lang="en-US" altLang="en-US" sz="1200" dirty="0"/>
              <a:t>consultant at Synergic Resources Corporation (now Navigant Consulting) </a:t>
            </a:r>
            <a:r>
              <a:rPr lang="en-US" altLang="en-US" sz="1200" dirty="0" smtClean="0"/>
              <a:t>he worked on </a:t>
            </a:r>
            <a:r>
              <a:rPr lang="en-US" altLang="en-US" sz="1200" dirty="0"/>
              <a:t>energy efficiency projects for utilities such as MidAmerican Energy. As an independent consultant has worked on projects related to energy policy, networks and distributed generation. Mr. Klaus holds a B.S, Bachelor of Architecture and M.B.A. from the City College of New York.</a:t>
            </a:r>
          </a:p>
          <a:p>
            <a:endParaRPr lang="en-US" altLang="en-US" sz="1200" dirty="0"/>
          </a:p>
          <a:p>
            <a:pPr lvl="1"/>
            <a:r>
              <a:rPr lang="en-US" altLang="en-US" sz="1200" dirty="0"/>
              <a:t>Contact Information</a:t>
            </a:r>
          </a:p>
          <a:p>
            <a:pPr lvl="1"/>
            <a:r>
              <a:rPr lang="en-US" altLang="en-US" sz="1200" dirty="0"/>
              <a:t>Lawrence Klaus</a:t>
            </a:r>
          </a:p>
          <a:p>
            <a:pPr lvl="1"/>
            <a:r>
              <a:rPr lang="en-US" altLang="en-US" sz="1200" dirty="0"/>
              <a:t>651 E Township Line RD #2121</a:t>
            </a:r>
          </a:p>
          <a:p>
            <a:pPr lvl="1"/>
            <a:r>
              <a:rPr lang="en-US" altLang="en-US" sz="1200" dirty="0"/>
              <a:t>Blue Bell, PA 19422</a:t>
            </a:r>
          </a:p>
          <a:p>
            <a:pPr lvl="1"/>
            <a:r>
              <a:rPr lang="en-US" altLang="en-US" sz="1200" dirty="0"/>
              <a:t>Phone: 610-631-2190</a:t>
            </a:r>
          </a:p>
          <a:p>
            <a:pPr lvl="1"/>
            <a:r>
              <a:rPr lang="en-US" altLang="en-US" sz="1200" dirty="0"/>
              <a:t>Cell:    610-247-3363</a:t>
            </a:r>
          </a:p>
          <a:p>
            <a:pPr lvl="1"/>
            <a:r>
              <a:rPr lang="en-US" altLang="en-US" sz="1200" dirty="0"/>
              <a:t>Email: </a:t>
            </a:r>
            <a:r>
              <a:rPr lang="en-US" altLang="en-US" sz="1200" dirty="0">
                <a:hlinkClick r:id="rId4"/>
              </a:rPr>
              <a:t>larryklaus1@gmail.com</a:t>
            </a:r>
            <a:r>
              <a:rPr lang="en-US" altLang="en-US" sz="1200"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9"/>
          <p:cNvGrpSpPr/>
          <p:nvPr/>
        </p:nvGrpSpPr>
        <p:grpSpPr>
          <a:xfrm>
            <a:off x="609600" y="1905000"/>
            <a:ext cx="7621310" cy="3965669"/>
            <a:chOff x="212875" y="1079724"/>
            <a:chExt cx="8847235" cy="4727669"/>
          </a:xfrm>
        </p:grpSpPr>
        <p:cxnSp>
          <p:nvCxnSpPr>
            <p:cNvPr id="5" name="Straight Connector 4"/>
            <p:cNvCxnSpPr/>
            <p:nvPr/>
          </p:nvCxnSpPr>
          <p:spPr>
            <a:xfrm>
              <a:off x="2483142" y="1090570"/>
              <a:ext cx="0" cy="4124926"/>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flipH="1">
              <a:off x="2483142" y="5204650"/>
              <a:ext cx="6576968" cy="21692"/>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4963050" y="1101416"/>
              <a:ext cx="0" cy="4124926"/>
            </a:xfrm>
            <a:prstGeom prst="line">
              <a:avLst/>
            </a:prstGeom>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a:off x="7365709" y="1079724"/>
              <a:ext cx="0" cy="4124926"/>
            </a:xfrm>
            <a:prstGeom prst="line">
              <a:avLst/>
            </a:prstGeom>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flipH="1">
              <a:off x="2483142" y="2815186"/>
              <a:ext cx="6576968" cy="21692"/>
            </a:xfrm>
            <a:prstGeom prst="line">
              <a:avLst/>
            </a:prstGeom>
            <a:ln>
              <a:prstDash val="dash"/>
            </a:ln>
          </p:spPr>
          <p:style>
            <a:lnRef idx="3">
              <a:schemeClr val="dk1"/>
            </a:lnRef>
            <a:fillRef idx="0">
              <a:schemeClr val="dk1"/>
            </a:fillRef>
            <a:effectRef idx="2">
              <a:schemeClr val="dk1"/>
            </a:effectRef>
            <a:fontRef idx="minor">
              <a:schemeClr val="tx1"/>
            </a:fontRef>
          </p:style>
        </p:cxnSp>
        <p:sp>
          <p:nvSpPr>
            <p:cNvPr id="22" name="TextBox 21"/>
            <p:cNvSpPr txBox="1"/>
            <p:nvPr/>
          </p:nvSpPr>
          <p:spPr>
            <a:xfrm>
              <a:off x="212875" y="1170566"/>
              <a:ext cx="2259442" cy="2164802"/>
            </a:xfrm>
            <a:prstGeom prst="rect">
              <a:avLst/>
            </a:prstGeom>
            <a:noFill/>
          </p:spPr>
          <p:txBody>
            <a:bodyPr wrap="square" rtlCol="0">
              <a:spAutoFit/>
            </a:bodyPr>
            <a:lstStyle/>
            <a:p>
              <a:pPr algn="ctr"/>
              <a:r>
                <a:rPr lang="en-US" dirty="0" smtClean="0">
                  <a:latin typeface="Arial" pitchFamily="34" charset="0"/>
                  <a:cs typeface="Arial" pitchFamily="34" charset="0"/>
                </a:rPr>
                <a:t>Oil gap and Emissions</a:t>
              </a:r>
            </a:p>
            <a:p>
              <a:pPr algn="ctr"/>
              <a:r>
                <a:rPr lang="en-US" dirty="0" smtClean="0">
                  <a:latin typeface="Arial" pitchFamily="34" charset="0"/>
                  <a:cs typeface="Arial" pitchFamily="34" charset="0"/>
                </a:rPr>
                <a:t>        Reduction</a:t>
              </a:r>
              <a:r>
                <a:rPr lang="en-US" dirty="0" smtClean="0"/>
                <a:t>       </a:t>
              </a:r>
              <a:r>
                <a:rPr lang="en-US" b="1" dirty="0" smtClean="0"/>
                <a:t>0</a:t>
              </a:r>
              <a:r>
                <a:rPr lang="en-US" dirty="0" smtClean="0"/>
                <a:t> </a:t>
              </a:r>
              <a:r>
                <a:rPr lang="en-US" b="1" dirty="0" smtClean="0"/>
                <a:t>           </a:t>
              </a:r>
            </a:p>
            <a:p>
              <a:r>
                <a:rPr lang="en-US" b="1" dirty="0" smtClean="0"/>
                <a:t>                                              </a:t>
              </a:r>
              <a:endParaRPr lang="en-US" b="1" dirty="0"/>
            </a:p>
            <a:p>
              <a:r>
                <a:rPr lang="en-US" b="1" dirty="0" smtClean="0">
                  <a:latin typeface="Arial" pitchFamily="34" charset="0"/>
                  <a:cs typeface="Arial" pitchFamily="34" charset="0"/>
                </a:rPr>
                <a:t>               </a:t>
              </a:r>
            </a:p>
            <a:p>
              <a:r>
                <a:rPr lang="en-US" b="1" dirty="0" smtClean="0">
                  <a:latin typeface="Arial" pitchFamily="34" charset="0"/>
                  <a:cs typeface="Arial" pitchFamily="34" charset="0"/>
                </a:rPr>
                <a:t>            &gt;= 6    MBD</a:t>
              </a:r>
            </a:p>
            <a:p>
              <a:endParaRPr lang="en-US" b="1" dirty="0"/>
            </a:p>
            <a:p>
              <a:r>
                <a:rPr lang="en-US" b="1" dirty="0" smtClean="0"/>
                <a:t>         &gt;= 1300 MMT</a:t>
              </a:r>
              <a:endParaRPr lang="en-US" b="1" dirty="0"/>
            </a:p>
          </p:txBody>
        </p:sp>
        <p:sp>
          <p:nvSpPr>
            <p:cNvPr id="23" name="TextBox 22"/>
            <p:cNvSpPr txBox="1"/>
            <p:nvPr/>
          </p:nvSpPr>
          <p:spPr>
            <a:xfrm>
              <a:off x="4424887" y="5314950"/>
              <a:ext cx="1228725" cy="492443"/>
            </a:xfrm>
            <a:prstGeom prst="rect">
              <a:avLst/>
            </a:prstGeom>
            <a:noFill/>
          </p:spPr>
          <p:txBody>
            <a:bodyPr wrap="square" rtlCol="0">
              <a:spAutoFit/>
            </a:bodyPr>
            <a:lstStyle/>
            <a:p>
              <a:pPr algn="ctr"/>
              <a:r>
                <a:rPr lang="en-US" sz="1200" dirty="0" smtClean="0"/>
                <a:t>10 Years</a:t>
              </a:r>
            </a:p>
            <a:p>
              <a:pPr algn="ctr"/>
              <a:r>
                <a:rPr lang="en-US" dirty="0" smtClean="0"/>
                <a:t>Time</a:t>
              </a:r>
              <a:endParaRPr lang="en-US" dirty="0"/>
            </a:p>
          </p:txBody>
        </p:sp>
        <p:sp>
          <p:nvSpPr>
            <p:cNvPr id="24" name="TextBox 23"/>
            <p:cNvSpPr txBox="1"/>
            <p:nvPr/>
          </p:nvSpPr>
          <p:spPr>
            <a:xfrm>
              <a:off x="6751346" y="5307195"/>
              <a:ext cx="1228725" cy="276999"/>
            </a:xfrm>
            <a:prstGeom prst="rect">
              <a:avLst/>
            </a:prstGeom>
            <a:noFill/>
          </p:spPr>
          <p:txBody>
            <a:bodyPr wrap="square" rtlCol="0">
              <a:spAutoFit/>
            </a:bodyPr>
            <a:lstStyle/>
            <a:p>
              <a:pPr algn="ctr"/>
              <a:r>
                <a:rPr lang="en-US" sz="1200" dirty="0" smtClean="0"/>
                <a:t>20 Years</a:t>
              </a:r>
              <a:endParaRPr lang="en-US" sz="1200" dirty="0"/>
            </a:p>
          </p:txBody>
        </p:sp>
        <p:sp>
          <p:nvSpPr>
            <p:cNvPr id="29" name="TextBox 28"/>
            <p:cNvSpPr txBox="1"/>
            <p:nvPr/>
          </p:nvSpPr>
          <p:spPr>
            <a:xfrm>
              <a:off x="5332106" y="3638005"/>
              <a:ext cx="1385973" cy="523220"/>
            </a:xfrm>
            <a:prstGeom prst="rect">
              <a:avLst/>
            </a:prstGeom>
            <a:noFill/>
          </p:spPr>
          <p:txBody>
            <a:bodyPr wrap="square" rtlCol="0">
              <a:spAutoFit/>
            </a:bodyPr>
            <a:lstStyle/>
            <a:p>
              <a:pPr algn="ctr"/>
              <a:r>
                <a:rPr lang="en-US" b="1" dirty="0" smtClean="0">
                  <a:solidFill>
                    <a:srgbClr val="FF0000"/>
                  </a:solidFill>
                </a:rPr>
                <a:t>Oil Gap and  Emissions</a:t>
              </a:r>
              <a:endParaRPr lang="en-US" b="1" dirty="0">
                <a:solidFill>
                  <a:srgbClr val="FF0000"/>
                </a:solidFill>
              </a:endParaRPr>
            </a:p>
          </p:txBody>
        </p:sp>
        <p:sp>
          <p:nvSpPr>
            <p:cNvPr id="32" name="TextBox 31"/>
            <p:cNvSpPr txBox="1"/>
            <p:nvPr/>
          </p:nvSpPr>
          <p:spPr>
            <a:xfrm>
              <a:off x="4972234" y="1123405"/>
              <a:ext cx="1872938" cy="738664"/>
            </a:xfrm>
            <a:prstGeom prst="rect">
              <a:avLst/>
            </a:prstGeom>
            <a:noFill/>
          </p:spPr>
          <p:txBody>
            <a:bodyPr wrap="square" rtlCol="0">
              <a:spAutoFit/>
            </a:bodyPr>
            <a:lstStyle/>
            <a:p>
              <a:pPr algn="ctr"/>
              <a:r>
                <a:rPr lang="en-US" b="1" dirty="0" smtClean="0">
                  <a:solidFill>
                    <a:srgbClr val="0070C0"/>
                  </a:solidFill>
                </a:rPr>
                <a:t>Energy Products,</a:t>
              </a:r>
            </a:p>
            <a:p>
              <a:pPr algn="ctr"/>
              <a:r>
                <a:rPr lang="en-US" b="1" dirty="0" smtClean="0">
                  <a:solidFill>
                    <a:srgbClr val="0070C0"/>
                  </a:solidFill>
                </a:rPr>
                <a:t>Efficiency and Supply Chains</a:t>
              </a:r>
              <a:endParaRPr lang="en-US" b="1" dirty="0">
                <a:solidFill>
                  <a:srgbClr val="0070C0"/>
                </a:solidFill>
              </a:endParaRPr>
            </a:p>
          </p:txBody>
        </p:sp>
        <p:sp>
          <p:nvSpPr>
            <p:cNvPr id="34" name="TextBox 33"/>
            <p:cNvSpPr txBox="1"/>
            <p:nvPr/>
          </p:nvSpPr>
          <p:spPr>
            <a:xfrm>
              <a:off x="1947207" y="5307195"/>
              <a:ext cx="1228725" cy="276999"/>
            </a:xfrm>
            <a:prstGeom prst="rect">
              <a:avLst/>
            </a:prstGeom>
            <a:noFill/>
          </p:spPr>
          <p:txBody>
            <a:bodyPr wrap="square" rtlCol="0">
              <a:spAutoFit/>
            </a:bodyPr>
            <a:lstStyle/>
            <a:p>
              <a:pPr algn="ctr"/>
              <a:r>
                <a:rPr lang="en-US" sz="1200" dirty="0" smtClean="0"/>
                <a:t>0 Years</a:t>
              </a:r>
              <a:endParaRPr lang="en-US" sz="1200" dirty="0"/>
            </a:p>
          </p:txBody>
        </p:sp>
        <p:sp>
          <p:nvSpPr>
            <p:cNvPr id="26" name="Freeform 25"/>
            <p:cNvSpPr/>
            <p:nvPr/>
          </p:nvSpPr>
          <p:spPr>
            <a:xfrm>
              <a:off x="2483141" y="1895911"/>
              <a:ext cx="5612235" cy="2736121"/>
            </a:xfrm>
            <a:custGeom>
              <a:avLst/>
              <a:gdLst>
                <a:gd name="connsiteX0" fmla="*/ 0 w 2491531"/>
                <a:gd name="connsiteY0" fmla="*/ 0 h 931178"/>
                <a:gd name="connsiteX1" fmla="*/ 2491531 w 2491531"/>
                <a:gd name="connsiteY1" fmla="*/ 931178 h 931178"/>
              </a:gdLst>
              <a:ahLst/>
              <a:cxnLst>
                <a:cxn ang="0">
                  <a:pos x="connsiteX0" y="connsiteY0"/>
                </a:cxn>
                <a:cxn ang="0">
                  <a:pos x="connsiteX1" y="connsiteY1"/>
                </a:cxn>
              </a:cxnLst>
              <a:rect l="l" t="t" r="r" b="b"/>
              <a:pathLst>
                <a:path w="2491531" h="931178">
                  <a:moveTo>
                    <a:pt x="0" y="0"/>
                  </a:moveTo>
                  <a:cubicBezTo>
                    <a:pt x="796255" y="211123"/>
                    <a:pt x="1592511" y="422246"/>
                    <a:pt x="2491531" y="931178"/>
                  </a:cubicBezTo>
                </a:path>
              </a:pathLst>
            </a:custGeom>
            <a:noFill/>
            <a:ln w="1905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a:off x="2486025" y="1104900"/>
              <a:ext cx="5286375" cy="2857500"/>
            </a:xfrm>
            <a:custGeom>
              <a:avLst/>
              <a:gdLst>
                <a:gd name="connsiteX0" fmla="*/ 0 w 5286375"/>
                <a:gd name="connsiteY0" fmla="*/ 2857500 h 2857500"/>
                <a:gd name="connsiteX1" fmla="*/ 2495550 w 5286375"/>
                <a:gd name="connsiteY1" fmla="*/ 1714500 h 2857500"/>
                <a:gd name="connsiteX2" fmla="*/ 5286375 w 5286375"/>
                <a:gd name="connsiteY2" fmla="*/ 0 h 2857500"/>
                <a:gd name="connsiteX3" fmla="*/ 5286375 w 5286375"/>
                <a:gd name="connsiteY3" fmla="*/ 0 h 2857500"/>
              </a:gdLst>
              <a:ahLst/>
              <a:cxnLst>
                <a:cxn ang="0">
                  <a:pos x="connsiteX0" y="connsiteY0"/>
                </a:cxn>
                <a:cxn ang="0">
                  <a:pos x="connsiteX1" y="connsiteY1"/>
                </a:cxn>
                <a:cxn ang="0">
                  <a:pos x="connsiteX2" y="connsiteY2"/>
                </a:cxn>
                <a:cxn ang="0">
                  <a:pos x="connsiteX3" y="connsiteY3"/>
                </a:cxn>
              </a:cxnLst>
              <a:rect l="l" t="t" r="r" b="b"/>
              <a:pathLst>
                <a:path w="5286375" h="2857500">
                  <a:moveTo>
                    <a:pt x="0" y="2857500"/>
                  </a:moveTo>
                  <a:cubicBezTo>
                    <a:pt x="807244" y="2524125"/>
                    <a:pt x="1614488" y="2190750"/>
                    <a:pt x="2495550" y="1714500"/>
                  </a:cubicBezTo>
                  <a:cubicBezTo>
                    <a:pt x="3376612" y="1238250"/>
                    <a:pt x="5286375" y="0"/>
                    <a:pt x="5286375" y="0"/>
                  </a:cubicBezTo>
                  <a:lnTo>
                    <a:pt x="5286375" y="0"/>
                  </a:lnTo>
                </a:path>
              </a:pathLst>
            </a:custGeom>
            <a:noFill/>
            <a:ln w="19050">
              <a:solidFill>
                <a:schemeClr val="accent1">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Title 16"/>
          <p:cNvSpPr>
            <a:spLocks noGrp="1"/>
          </p:cNvSpPr>
          <p:nvPr>
            <p:ph type="title"/>
          </p:nvPr>
        </p:nvSpPr>
        <p:spPr>
          <a:xfrm>
            <a:off x="457200" y="152400"/>
            <a:ext cx="8229600" cy="533400"/>
          </a:xfrm>
        </p:spPr>
        <p:txBody>
          <a:bodyPr/>
          <a:lstStyle/>
          <a:p>
            <a:r>
              <a:rPr lang="en-US" sz="2000" b="1" dirty="0" smtClean="0"/>
              <a:t/>
            </a:r>
            <a:br>
              <a:rPr lang="en-US" sz="2000" b="1" dirty="0" smtClean="0"/>
            </a:br>
            <a:r>
              <a:rPr lang="en-US" sz="2000" b="1" dirty="0" smtClean="0"/>
              <a:t>The Goal is a “Milestone” on the Road to a Sustainable Future</a:t>
            </a:r>
            <a:br>
              <a:rPr lang="en-US" sz="2000" b="1" dirty="0" smtClean="0"/>
            </a:br>
            <a:r>
              <a:rPr lang="en-US" sz="1600" b="1" dirty="0" smtClean="0">
                <a:solidFill>
                  <a:srgbClr val="FF0000"/>
                </a:solidFill>
              </a:rPr>
              <a:t>NEP isn’t a “one shot deal” like Apollo</a:t>
            </a:r>
            <a:r>
              <a:rPr lang="en-US" sz="2000" b="1" dirty="0" smtClean="0">
                <a:solidFill>
                  <a:srgbClr val="FF0000"/>
                </a:solidFill>
              </a:rPr>
              <a:t/>
            </a:r>
            <a:br>
              <a:rPr lang="en-US" sz="2000" b="1" dirty="0" smtClean="0">
                <a:solidFill>
                  <a:srgbClr val="FF0000"/>
                </a:solidFill>
              </a:rPr>
            </a:br>
            <a:endParaRPr lang="en-US" sz="2000" b="1" dirty="0">
              <a:solidFill>
                <a:srgbClr val="FF0000"/>
              </a:solidFill>
            </a:endParaRPr>
          </a:p>
        </p:txBody>
      </p:sp>
      <p:sp>
        <p:nvSpPr>
          <p:cNvPr id="19" name="Content Placeholder 18"/>
          <p:cNvSpPr>
            <a:spLocks noGrp="1"/>
          </p:cNvSpPr>
          <p:nvPr>
            <p:ph idx="1"/>
          </p:nvPr>
        </p:nvSpPr>
        <p:spPr>
          <a:xfrm>
            <a:off x="304800" y="838201"/>
            <a:ext cx="8534400" cy="838200"/>
          </a:xfrm>
        </p:spPr>
        <p:txBody>
          <a:bodyPr/>
          <a:lstStyle/>
          <a:p>
            <a:r>
              <a:rPr lang="en-US" sz="1400" b="1" dirty="0" smtClean="0"/>
              <a:t>Reliance on fossil fuel is fueling our environmental demise</a:t>
            </a:r>
          </a:p>
          <a:p>
            <a:r>
              <a:rPr lang="en-US" sz="1400" b="1" dirty="0" smtClean="0"/>
              <a:t>Must start down road to reduce carbon loading of atmosphere faster</a:t>
            </a:r>
          </a:p>
          <a:p>
            <a:r>
              <a:rPr lang="en-US" sz="1400" b="1" dirty="0" smtClean="0"/>
              <a:t>Additional use of fossil fuel during “NEP decade” must be emissions neutral</a:t>
            </a:r>
            <a:endParaRPr lang="en-US" sz="1400" b="1" dirty="0"/>
          </a:p>
        </p:txBody>
      </p:sp>
      <p:sp>
        <p:nvSpPr>
          <p:cNvPr id="18" name="Slide Number Placeholder 17"/>
          <p:cNvSpPr>
            <a:spLocks noGrp="1"/>
          </p:cNvSpPr>
          <p:nvPr>
            <p:ph type="sldNum" sz="quarter" idx="12"/>
          </p:nvPr>
        </p:nvSpPr>
        <p:spPr/>
        <p:txBody>
          <a:bodyPr/>
          <a:lstStyle/>
          <a:p>
            <a:pPr>
              <a:defRPr/>
            </a:pPr>
            <a:fld id="{0663CC84-A5C5-4D8D-A4FD-E07D0F855DF9}" type="slidenum">
              <a:rPr lang="en-US" altLang="en-US" smtClean="0"/>
              <a:pPr>
                <a:defRPr/>
              </a:pPr>
              <a:t>4</a:t>
            </a:fld>
            <a:endParaRPr lang="en-US" altLang="en-US" dirty="0"/>
          </a:p>
        </p:txBody>
      </p:sp>
      <p:sp>
        <p:nvSpPr>
          <p:cNvPr id="25" name="TextBox 24"/>
          <p:cNvSpPr txBox="1"/>
          <p:nvPr/>
        </p:nvSpPr>
        <p:spPr>
          <a:xfrm>
            <a:off x="1219200" y="6019800"/>
            <a:ext cx="7010400" cy="738664"/>
          </a:xfrm>
          <a:prstGeom prst="rect">
            <a:avLst/>
          </a:prstGeom>
          <a:noFill/>
        </p:spPr>
        <p:txBody>
          <a:bodyPr wrap="square" rtlCol="0">
            <a:spAutoFit/>
          </a:bodyPr>
          <a:lstStyle/>
          <a:p>
            <a:pPr algn="ctr"/>
            <a:r>
              <a:rPr lang="en-US" b="1" dirty="0" smtClean="0">
                <a:solidFill>
                  <a:srgbClr val="FF0000"/>
                </a:solidFill>
              </a:rPr>
              <a:t>NEP isn’t a “Zero Sum” game</a:t>
            </a:r>
          </a:p>
          <a:p>
            <a:pPr algn="ctr"/>
            <a:r>
              <a:rPr lang="en-US" b="1" dirty="0" smtClean="0"/>
              <a:t>Fossil fuel and green energy interests make tradeoffs during </a:t>
            </a:r>
          </a:p>
          <a:p>
            <a:pPr algn="ctr"/>
            <a:r>
              <a:rPr lang="en-US" b="1" dirty="0" smtClean="0"/>
              <a:t>planning process to resolve differences and secure buy in.</a:t>
            </a:r>
            <a:endParaRPr lang="en-US" b="1" dirty="0"/>
          </a:p>
        </p:txBody>
      </p:sp>
    </p:spTree>
    <p:extLst>
      <p:ext uri="{BB962C8B-B14F-4D97-AF65-F5344CB8AC3E}">
        <p14:creationId xmlns="" xmlns:p14="http://schemas.microsoft.com/office/powerpoint/2010/main" val="9674657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49" name="Rectangle 6"/>
          <p:cNvSpPr>
            <a:spLocks noGrp="1" noChangeArrowheads="1"/>
          </p:cNvSpPr>
          <p:nvPr>
            <p:ph type="sldNum" sz="quarter" idx="12"/>
          </p:nvPr>
        </p:nvSpPr>
        <p:spPr>
          <a:noFill/>
          <a:ln>
            <a:miter lim="800000"/>
            <a:headEnd/>
            <a:tailEnd/>
          </a:ln>
        </p:spPr>
        <p:txBody>
          <a:bodyPr/>
          <a:lstStyle/>
          <a:p>
            <a:fld id="{3F2FB0E5-873C-447F-B852-DD9B1F1B28BD}" type="slidenum">
              <a:rPr lang="en-US" altLang="en-US" smtClean="0">
                <a:latin typeface="Arial" charset="0"/>
                <a:cs typeface="Arial" charset="0"/>
              </a:rPr>
              <a:pPr/>
              <a:t>5</a:t>
            </a:fld>
            <a:endParaRPr lang="en-US" altLang="en-US" dirty="0" smtClean="0">
              <a:latin typeface="Arial" charset="0"/>
              <a:cs typeface="Arial" charset="0"/>
            </a:endParaRPr>
          </a:p>
        </p:txBody>
      </p:sp>
      <p:sp>
        <p:nvSpPr>
          <p:cNvPr id="360450" name="Rectangle 2"/>
          <p:cNvSpPr>
            <a:spLocks noGrp="1" noChangeArrowheads="1"/>
          </p:cNvSpPr>
          <p:nvPr>
            <p:ph type="title"/>
          </p:nvPr>
        </p:nvSpPr>
        <p:spPr>
          <a:xfrm>
            <a:off x="0" y="-304800"/>
            <a:ext cx="8991600" cy="1143000"/>
          </a:xfrm>
        </p:spPr>
        <p:txBody>
          <a:bodyPr/>
          <a:lstStyle/>
          <a:p>
            <a:r>
              <a:rPr lang="en-US" altLang="en-US" sz="2000" b="1" dirty="0" smtClean="0"/>
              <a:t/>
            </a:r>
            <a:br>
              <a:rPr lang="en-US" altLang="en-US" sz="2000" b="1" dirty="0" smtClean="0"/>
            </a:br>
            <a:r>
              <a:rPr lang="en-US" altLang="en-US" sz="2000" b="1" dirty="0" smtClean="0"/>
              <a:t/>
            </a:r>
            <a:br>
              <a:rPr lang="en-US" altLang="en-US" sz="2000" b="1" dirty="0" smtClean="0"/>
            </a:br>
            <a:r>
              <a:rPr lang="en-US" altLang="en-US" sz="2000" b="1" dirty="0" smtClean="0"/>
              <a:t/>
            </a:r>
            <a:br>
              <a:rPr lang="en-US" altLang="en-US" sz="2000" b="1" dirty="0" smtClean="0"/>
            </a:br>
            <a:r>
              <a:rPr lang="en-US" altLang="en-US" sz="2000" b="1" dirty="0" smtClean="0"/>
              <a:t/>
            </a:r>
            <a:br>
              <a:rPr lang="en-US" altLang="en-US" sz="2000" b="1" dirty="0" smtClean="0"/>
            </a:br>
            <a:r>
              <a:rPr lang="en-US" altLang="en-US" sz="2000" b="1" dirty="0" smtClean="0"/>
              <a:t> Projected Oil Gap 4-7 MBD in 2025  </a:t>
            </a:r>
            <a:r>
              <a:rPr lang="en-US" altLang="en-US" sz="1200" dirty="0" smtClean="0"/>
              <a:t>–  IEA,EIA</a:t>
            </a:r>
            <a:br>
              <a:rPr lang="en-US" altLang="en-US" sz="1200" dirty="0" smtClean="0"/>
            </a:br>
            <a:r>
              <a:rPr lang="en-US" altLang="en-US" sz="1600" b="1" dirty="0" smtClean="0">
                <a:solidFill>
                  <a:srgbClr val="FF0000"/>
                </a:solidFill>
              </a:rPr>
              <a:t>Business as usual forecasts oblivious of world events</a:t>
            </a:r>
            <a:br>
              <a:rPr lang="en-US" altLang="en-US" sz="1600" b="1" dirty="0" smtClean="0">
                <a:solidFill>
                  <a:srgbClr val="FF0000"/>
                </a:solidFill>
              </a:rPr>
            </a:br>
            <a:r>
              <a:rPr lang="en-US" altLang="en-US" sz="2000" b="1" dirty="0" smtClean="0"/>
              <a:t/>
            </a:r>
            <a:br>
              <a:rPr lang="en-US" altLang="en-US" sz="2000" b="1" dirty="0" smtClean="0"/>
            </a:br>
            <a:r>
              <a:rPr lang="en-US" altLang="en-US" sz="2000" b="1" dirty="0" smtClean="0"/>
              <a:t/>
            </a:r>
            <a:br>
              <a:rPr lang="en-US" altLang="en-US" sz="2000" b="1" dirty="0" smtClean="0"/>
            </a:br>
            <a:endParaRPr lang="en-US" sz="2000" b="1" dirty="0" smtClean="0"/>
          </a:p>
        </p:txBody>
      </p:sp>
      <p:sp>
        <p:nvSpPr>
          <p:cNvPr id="360451" name="Rectangle 3"/>
          <p:cNvSpPr>
            <a:spLocks noGrp="1" noChangeArrowheads="1"/>
          </p:cNvSpPr>
          <p:nvPr>
            <p:ph type="body" idx="1"/>
          </p:nvPr>
        </p:nvSpPr>
        <p:spPr>
          <a:xfrm>
            <a:off x="457200" y="762000"/>
            <a:ext cx="8229600" cy="5364163"/>
          </a:xfrm>
        </p:spPr>
        <p:txBody>
          <a:bodyPr/>
          <a:lstStyle/>
          <a:p>
            <a:pPr>
              <a:buFontTx/>
              <a:buNone/>
            </a:pPr>
            <a:endParaRPr lang="en-US" altLang="en-US" sz="800" b="1" dirty="0" smtClean="0"/>
          </a:p>
          <a:p>
            <a:pPr eaLnBrk="1" hangingPunct="1">
              <a:lnSpc>
                <a:spcPct val="80000"/>
              </a:lnSpc>
            </a:pPr>
            <a:r>
              <a:rPr lang="en-US" altLang="en-US" sz="1800" b="1" dirty="0" smtClean="0">
                <a:solidFill>
                  <a:srgbClr val="FF0000"/>
                </a:solidFill>
              </a:rPr>
              <a:t>Risk of supply disruptions, energy crises, conflicts not considered</a:t>
            </a:r>
          </a:p>
          <a:p>
            <a:pPr lvl="1" eaLnBrk="1" hangingPunct="1">
              <a:lnSpc>
                <a:spcPct val="80000"/>
              </a:lnSpc>
            </a:pPr>
            <a:r>
              <a:rPr lang="en-US" altLang="en-US" sz="1600" b="1" dirty="0" smtClean="0"/>
              <a:t>Velocity in instability is ever increasing around the world</a:t>
            </a:r>
          </a:p>
          <a:p>
            <a:pPr lvl="1" eaLnBrk="1" hangingPunct="1">
              <a:lnSpc>
                <a:spcPct val="80000"/>
              </a:lnSpc>
              <a:buNone/>
            </a:pPr>
            <a:r>
              <a:rPr lang="en-US" altLang="en-US" sz="1400" b="1" dirty="0" smtClean="0">
                <a:solidFill>
                  <a:srgbClr val="FF0000"/>
                </a:solidFill>
              </a:rPr>
              <a:t>                                           </a:t>
            </a:r>
            <a:r>
              <a:rPr lang="en-US" altLang="en-US" sz="1200" dirty="0" smtClean="0"/>
              <a:t>-  General Raymond Odierno, Army Times</a:t>
            </a:r>
          </a:p>
          <a:p>
            <a:pPr eaLnBrk="1" hangingPunct="1">
              <a:lnSpc>
                <a:spcPct val="80000"/>
              </a:lnSpc>
              <a:buNone/>
            </a:pPr>
            <a:endParaRPr lang="en-US" altLang="en-US" sz="1050" b="1" dirty="0" smtClean="0"/>
          </a:p>
          <a:p>
            <a:pPr eaLnBrk="1" hangingPunct="1">
              <a:lnSpc>
                <a:spcPct val="80000"/>
              </a:lnSpc>
            </a:pPr>
            <a:r>
              <a:rPr lang="en-US" altLang="en-US" sz="1800" b="1" dirty="0" smtClean="0"/>
              <a:t>Set goal at higher end (“at least” 6 MBD) to cover “downside risk”</a:t>
            </a:r>
          </a:p>
          <a:p>
            <a:pPr lvl="1" eaLnBrk="1" hangingPunct="1">
              <a:lnSpc>
                <a:spcPct val="80000"/>
              </a:lnSpc>
            </a:pPr>
            <a:r>
              <a:rPr lang="en-US" altLang="en-US" sz="1600" b="1" dirty="0" smtClean="0"/>
              <a:t>Oil gap, emissions objectives and timeline set as floor not ceiling</a:t>
            </a:r>
          </a:p>
          <a:p>
            <a:pPr eaLnBrk="1" hangingPunct="1">
              <a:lnSpc>
                <a:spcPct val="80000"/>
              </a:lnSpc>
              <a:buNone/>
            </a:pPr>
            <a:endParaRPr lang="en-US" altLang="en-US" sz="1200" b="1" dirty="0" smtClean="0"/>
          </a:p>
          <a:p>
            <a:pPr eaLnBrk="1" hangingPunct="1">
              <a:lnSpc>
                <a:spcPct val="80000"/>
              </a:lnSpc>
              <a:buNone/>
            </a:pPr>
            <a:endParaRPr lang="en-US" altLang="en-US" sz="1600" b="1" dirty="0" smtClean="0"/>
          </a:p>
          <a:p>
            <a:pPr eaLnBrk="1" hangingPunct="1">
              <a:lnSpc>
                <a:spcPct val="80000"/>
              </a:lnSpc>
              <a:buNone/>
            </a:pPr>
            <a:endParaRPr lang="en-US" altLang="en-US" sz="800" b="1" dirty="0" smtClean="0"/>
          </a:p>
          <a:p>
            <a:pPr lvl="1" eaLnBrk="1" hangingPunct="1">
              <a:lnSpc>
                <a:spcPct val="80000"/>
              </a:lnSpc>
              <a:buNone/>
            </a:pPr>
            <a:endParaRPr lang="en-US" altLang="en-US" sz="1600" b="1" dirty="0" smtClean="0"/>
          </a:p>
          <a:p>
            <a:pPr lvl="2" eaLnBrk="1" hangingPunct="1">
              <a:lnSpc>
                <a:spcPct val="80000"/>
              </a:lnSpc>
              <a:buNone/>
            </a:pPr>
            <a:r>
              <a:rPr lang="en-US" altLang="en-US" sz="1400" b="1" dirty="0" smtClean="0"/>
              <a:t> </a:t>
            </a:r>
            <a:endParaRPr lang="en-US" sz="1400" b="1" dirty="0" smtClean="0"/>
          </a:p>
        </p:txBody>
      </p:sp>
      <p:pic>
        <p:nvPicPr>
          <p:cNvPr id="1026" name="Picture 2"/>
          <p:cNvPicPr>
            <a:picLocks noChangeAspect="1" noChangeArrowheads="1"/>
          </p:cNvPicPr>
          <p:nvPr/>
        </p:nvPicPr>
        <p:blipFill>
          <a:blip r:embed="rId2" cstate="print"/>
          <a:srcRect/>
          <a:stretch>
            <a:fillRect/>
          </a:stretch>
        </p:blipFill>
        <p:spPr bwMode="auto">
          <a:xfrm>
            <a:off x="1295400" y="2895600"/>
            <a:ext cx="6221767" cy="3649522"/>
          </a:xfrm>
          <a:prstGeom prst="rect">
            <a:avLst/>
          </a:prstGeom>
          <a:noFill/>
          <a:ln w="9525">
            <a:noFill/>
            <a:miter lim="800000"/>
            <a:headEnd/>
            <a:tailEnd/>
          </a:ln>
          <a:effectLst/>
        </p:spPr>
      </p:pic>
      <p:sp>
        <p:nvSpPr>
          <p:cNvPr id="7" name="TextBox 6"/>
          <p:cNvSpPr txBox="1"/>
          <p:nvPr/>
        </p:nvSpPr>
        <p:spPr>
          <a:xfrm>
            <a:off x="1143000" y="2514600"/>
            <a:ext cx="6521337" cy="307777"/>
          </a:xfrm>
          <a:prstGeom prst="rect">
            <a:avLst/>
          </a:prstGeom>
          <a:noFill/>
        </p:spPr>
        <p:txBody>
          <a:bodyPr wrap="square" rtlCol="0">
            <a:spAutoFit/>
          </a:bodyPr>
          <a:lstStyle/>
          <a:p>
            <a:r>
              <a:rPr lang="en-US" b="1" dirty="0" smtClean="0"/>
              <a:t>U.S dependence on imported liquids depends on both supply and demand</a:t>
            </a:r>
            <a:endParaRPr lang="en-US" b="1" dirty="0"/>
          </a:p>
        </p:txBody>
      </p:sp>
      <p:sp>
        <p:nvSpPr>
          <p:cNvPr id="8" name="TextBox 7"/>
          <p:cNvSpPr txBox="1"/>
          <p:nvPr/>
        </p:nvSpPr>
        <p:spPr>
          <a:xfrm>
            <a:off x="2667000" y="6477000"/>
            <a:ext cx="3276600" cy="276999"/>
          </a:xfrm>
          <a:prstGeom prst="rect">
            <a:avLst/>
          </a:prstGeom>
          <a:noFill/>
        </p:spPr>
        <p:txBody>
          <a:bodyPr wrap="square" rtlCol="0">
            <a:spAutoFit/>
          </a:bodyPr>
          <a:lstStyle/>
          <a:p>
            <a:r>
              <a:rPr lang="en-US" sz="1200" dirty="0" smtClean="0"/>
              <a:t>Source: EIA  annual energy outlook 2013</a:t>
            </a:r>
            <a:endParaRPr lang="en-US" sz="1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3" name="Rectangle 6"/>
          <p:cNvSpPr>
            <a:spLocks noGrp="1" noChangeArrowheads="1"/>
          </p:cNvSpPr>
          <p:nvPr>
            <p:ph type="sldNum" sz="quarter" idx="12"/>
          </p:nvPr>
        </p:nvSpPr>
        <p:spPr>
          <a:noFill/>
          <a:ln>
            <a:miter lim="800000"/>
            <a:headEnd/>
            <a:tailEnd/>
          </a:ln>
        </p:spPr>
        <p:txBody>
          <a:bodyPr/>
          <a:lstStyle/>
          <a:p>
            <a:fld id="{D247B997-ADE7-41B0-B25A-F6E315D7EB59}" type="slidenum">
              <a:rPr lang="en-US" altLang="en-US" smtClean="0">
                <a:latin typeface="Arial" charset="0"/>
                <a:cs typeface="Arial" charset="0"/>
              </a:rPr>
              <a:pPr/>
              <a:t>6</a:t>
            </a:fld>
            <a:endParaRPr lang="en-US" altLang="en-US" dirty="0" smtClean="0">
              <a:latin typeface="Arial" charset="0"/>
              <a:cs typeface="Arial" charset="0"/>
            </a:endParaRPr>
          </a:p>
        </p:txBody>
      </p:sp>
      <p:sp>
        <p:nvSpPr>
          <p:cNvPr id="361474"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BFE48D41-D1FB-4C7E-A9E0-8DF67EF6FF5B}" type="slidenum">
              <a:rPr lang="en-US" altLang="en-US"/>
              <a:pPr algn="r"/>
              <a:t>6</a:t>
            </a:fld>
            <a:endParaRPr lang="en-US" altLang="en-US" dirty="0"/>
          </a:p>
        </p:txBody>
      </p:sp>
      <p:sp>
        <p:nvSpPr>
          <p:cNvPr id="361475" name="Rectangle 2"/>
          <p:cNvSpPr>
            <a:spLocks noGrp="1" noChangeArrowheads="1"/>
          </p:cNvSpPr>
          <p:nvPr>
            <p:ph type="title"/>
          </p:nvPr>
        </p:nvSpPr>
        <p:spPr>
          <a:xfrm>
            <a:off x="228600" y="0"/>
            <a:ext cx="8458200" cy="1143000"/>
          </a:xfrm>
        </p:spPr>
        <p:txBody>
          <a:bodyPr>
            <a:normAutofit fontScale="90000"/>
          </a:bodyPr>
          <a:lstStyle/>
          <a:p>
            <a:pPr eaLnBrk="1" hangingPunct="1"/>
            <a:r>
              <a:rPr lang="en-US" altLang="en-US" sz="2000" b="1" dirty="0" smtClean="0"/>
              <a:t/>
            </a:r>
            <a:br>
              <a:rPr lang="en-US" altLang="en-US" sz="2000" b="1" dirty="0" smtClean="0"/>
            </a:br>
            <a:r>
              <a:rPr lang="en-US" altLang="en-US" sz="2400" b="1" dirty="0" smtClean="0">
                <a:latin typeface="Arial" pitchFamily="34" charset="0"/>
                <a:cs typeface="Arial" pitchFamily="34" charset="0"/>
              </a:rPr>
              <a:t> </a:t>
            </a:r>
            <a:br>
              <a:rPr lang="en-US" altLang="en-US" sz="2400" b="1" dirty="0" smtClean="0">
                <a:latin typeface="Arial" pitchFamily="34" charset="0"/>
                <a:cs typeface="Arial" pitchFamily="34" charset="0"/>
              </a:rPr>
            </a:br>
            <a:r>
              <a:rPr lang="en-US" altLang="en-US" sz="2400" b="1" dirty="0" smtClean="0">
                <a:latin typeface="Arial" pitchFamily="34" charset="0"/>
                <a:cs typeface="Arial" pitchFamily="34" charset="0"/>
              </a:rPr>
              <a:t/>
            </a:r>
            <a:br>
              <a:rPr lang="en-US" altLang="en-US" sz="2400" b="1" dirty="0" smtClean="0">
                <a:latin typeface="Arial" pitchFamily="34" charset="0"/>
                <a:cs typeface="Arial" pitchFamily="34" charset="0"/>
              </a:rPr>
            </a:br>
            <a:r>
              <a:rPr lang="en-US" altLang="en-US" sz="2400" b="1" dirty="0" smtClean="0">
                <a:latin typeface="Arial" pitchFamily="34" charset="0"/>
                <a:cs typeface="Arial" pitchFamily="34" charset="0"/>
              </a:rPr>
              <a:t/>
            </a:r>
            <a:br>
              <a:rPr lang="en-US" altLang="en-US" sz="2400" b="1" dirty="0" smtClean="0">
                <a:latin typeface="Arial" pitchFamily="34" charset="0"/>
                <a:cs typeface="Arial" pitchFamily="34" charset="0"/>
              </a:rPr>
            </a:br>
            <a:r>
              <a:rPr lang="en-US" altLang="en-US" sz="2200" b="1" dirty="0" smtClean="0">
                <a:latin typeface="Arial" pitchFamily="34" charset="0"/>
                <a:cs typeface="Arial" pitchFamily="34" charset="0"/>
              </a:rPr>
              <a:t>Short Term Energy Euphoria Ignores Long Term Reality</a:t>
            </a:r>
            <a:br>
              <a:rPr lang="en-US" altLang="en-US" sz="2200" b="1" dirty="0" smtClean="0">
                <a:latin typeface="Arial" pitchFamily="34" charset="0"/>
                <a:cs typeface="Arial" pitchFamily="34" charset="0"/>
              </a:rPr>
            </a:br>
            <a:r>
              <a:rPr lang="en-US" sz="2400" b="1" dirty="0" smtClean="0"/>
              <a:t> </a:t>
            </a:r>
            <a:r>
              <a:rPr lang="en-US" sz="1800" b="1" dirty="0" smtClean="0">
                <a:solidFill>
                  <a:schemeClr val="tx1"/>
                </a:solidFill>
              </a:rPr>
              <a:t>US and global weak demand and low gas prices reflects </a:t>
            </a:r>
            <a:br>
              <a:rPr lang="en-US" sz="1800" b="1" dirty="0" smtClean="0">
                <a:solidFill>
                  <a:schemeClr val="tx1"/>
                </a:solidFill>
              </a:rPr>
            </a:br>
            <a:r>
              <a:rPr lang="en-US" sz="1800" b="1" dirty="0" smtClean="0">
                <a:solidFill>
                  <a:schemeClr val="tx1"/>
                </a:solidFill>
              </a:rPr>
              <a:t>unstable conditions, deflationary pressures and rout in commodities </a:t>
            </a:r>
            <a:r>
              <a:rPr lang="en-US" altLang="en-US" sz="2200" b="1" dirty="0" smtClean="0">
                <a:latin typeface="Arial" pitchFamily="34" charset="0"/>
                <a:cs typeface="Arial" pitchFamily="34" charset="0"/>
              </a:rPr>
              <a:t/>
            </a:r>
            <a:br>
              <a:rPr lang="en-US" altLang="en-US" sz="2200" b="1" dirty="0" smtClean="0">
                <a:latin typeface="Arial" pitchFamily="34" charset="0"/>
                <a:cs typeface="Arial" pitchFamily="34" charset="0"/>
              </a:rPr>
            </a:br>
            <a:r>
              <a:rPr lang="en-US" altLang="en-US" sz="2400" b="1" dirty="0" smtClean="0">
                <a:latin typeface="Arial" pitchFamily="34" charset="0"/>
                <a:cs typeface="Arial" pitchFamily="34" charset="0"/>
              </a:rPr>
              <a:t/>
            </a:r>
            <a:br>
              <a:rPr lang="en-US" altLang="en-US" sz="2400" b="1" dirty="0" smtClean="0">
                <a:latin typeface="Arial" pitchFamily="34" charset="0"/>
                <a:cs typeface="Arial" pitchFamily="34" charset="0"/>
              </a:rPr>
            </a:br>
            <a:r>
              <a:rPr lang="en-US" altLang="en-US" sz="2200" b="1" dirty="0" smtClean="0">
                <a:latin typeface="Arial" pitchFamily="34" charset="0"/>
                <a:cs typeface="Arial" pitchFamily="34" charset="0"/>
              </a:rPr>
              <a:t> </a:t>
            </a:r>
            <a:r>
              <a:rPr lang="en-US" altLang="en-US" sz="1800" b="1" dirty="0" smtClean="0">
                <a:latin typeface="Arial" pitchFamily="34" charset="0"/>
                <a:cs typeface="Arial" pitchFamily="34" charset="0"/>
              </a:rPr>
              <a:t/>
            </a:r>
            <a:br>
              <a:rPr lang="en-US" altLang="en-US" sz="1800" b="1" dirty="0" smtClean="0">
                <a:latin typeface="Arial" pitchFamily="34" charset="0"/>
                <a:cs typeface="Arial" pitchFamily="34" charset="0"/>
              </a:rPr>
            </a:br>
            <a:r>
              <a:rPr lang="en-US" altLang="en-US" sz="2000" b="1" dirty="0" smtClean="0"/>
              <a:t/>
            </a:r>
            <a:br>
              <a:rPr lang="en-US" altLang="en-US" sz="2000" b="1" dirty="0" smtClean="0"/>
            </a:br>
            <a:endParaRPr lang="en-US" altLang="en-US" sz="4000" b="1" dirty="0" smtClean="0"/>
          </a:p>
        </p:txBody>
      </p:sp>
      <p:sp>
        <p:nvSpPr>
          <p:cNvPr id="361476" name="Rectangle 3"/>
          <p:cNvSpPr>
            <a:spLocks noGrp="1" noChangeArrowheads="1"/>
          </p:cNvSpPr>
          <p:nvPr>
            <p:ph type="body" idx="1"/>
          </p:nvPr>
        </p:nvSpPr>
        <p:spPr>
          <a:xfrm>
            <a:off x="457200" y="1143000"/>
            <a:ext cx="8229600" cy="4343400"/>
          </a:xfrm>
        </p:spPr>
        <p:txBody>
          <a:bodyPr/>
          <a:lstStyle/>
          <a:p>
            <a:pPr eaLnBrk="1" hangingPunct="1">
              <a:lnSpc>
                <a:spcPct val="80000"/>
              </a:lnSpc>
              <a:buFontTx/>
              <a:buNone/>
            </a:pPr>
            <a:r>
              <a:rPr lang="en-US" altLang="en-US" sz="1800" b="1" dirty="0" smtClean="0">
                <a:solidFill>
                  <a:srgbClr val="FF0000"/>
                </a:solidFill>
                <a:latin typeface="Arial" pitchFamily="34" charset="0"/>
                <a:cs typeface="Arial" pitchFamily="34" charset="0"/>
              </a:rPr>
              <a:t>Euphoria </a:t>
            </a:r>
          </a:p>
          <a:p>
            <a:pPr eaLnBrk="1" hangingPunct="1">
              <a:lnSpc>
                <a:spcPct val="80000"/>
              </a:lnSpc>
              <a:buFontTx/>
              <a:buNone/>
            </a:pPr>
            <a:endParaRPr lang="en-US" altLang="en-US" sz="800" b="1" dirty="0" smtClean="0">
              <a:latin typeface="Arial" pitchFamily="34" charset="0"/>
              <a:cs typeface="Arial" pitchFamily="34" charset="0"/>
            </a:endParaRPr>
          </a:p>
          <a:p>
            <a:pPr eaLnBrk="1" hangingPunct="1">
              <a:lnSpc>
                <a:spcPct val="80000"/>
              </a:lnSpc>
              <a:buFontTx/>
              <a:buNone/>
            </a:pPr>
            <a:r>
              <a:rPr lang="en-US" altLang="en-US" sz="1600" dirty="0" smtClean="0">
                <a:latin typeface="Arial" pitchFamily="34" charset="0"/>
                <a:cs typeface="Arial" pitchFamily="34" charset="0"/>
              </a:rPr>
              <a:t>      </a:t>
            </a:r>
            <a:r>
              <a:rPr lang="en-US" altLang="en-US" sz="1600" b="1" dirty="0" smtClean="0">
                <a:latin typeface="Arial" pitchFamily="34" charset="0"/>
                <a:cs typeface="Arial" pitchFamily="34" charset="0"/>
              </a:rPr>
              <a:t>More oil produced at home than we buy from the rest of the world – the first time that’s happened in nearly 20 years … The all-of-the-above energy strategy I announced a few years ago is working, and today, America is closer to energy independence than we’ve been in decades  </a:t>
            </a:r>
          </a:p>
          <a:p>
            <a:pPr algn="ctr" eaLnBrk="1" hangingPunct="1">
              <a:lnSpc>
                <a:spcPct val="80000"/>
              </a:lnSpc>
              <a:buFontTx/>
              <a:buNone/>
            </a:pPr>
            <a:r>
              <a:rPr lang="en-US" altLang="en-US" sz="1200" dirty="0" smtClean="0">
                <a:latin typeface="Arial" pitchFamily="34" charset="0"/>
                <a:cs typeface="Arial" pitchFamily="34" charset="0"/>
              </a:rPr>
              <a:t>-  President Barak Obama, 2014 State of the Union Address</a:t>
            </a:r>
            <a:endParaRPr lang="en-US" altLang="en-US" sz="800" b="1" dirty="0" smtClean="0">
              <a:latin typeface="Arial" pitchFamily="34" charset="0"/>
              <a:cs typeface="Arial" pitchFamily="34" charset="0"/>
            </a:endParaRPr>
          </a:p>
          <a:p>
            <a:pPr eaLnBrk="1" hangingPunct="1">
              <a:lnSpc>
                <a:spcPct val="80000"/>
              </a:lnSpc>
              <a:buFontTx/>
              <a:buNone/>
            </a:pPr>
            <a:endParaRPr lang="en-US" altLang="en-US" sz="800" b="1" dirty="0" smtClean="0">
              <a:solidFill>
                <a:srgbClr val="FF0000"/>
              </a:solidFill>
              <a:latin typeface="Arial" pitchFamily="34" charset="0"/>
              <a:cs typeface="Arial" pitchFamily="34" charset="0"/>
            </a:endParaRPr>
          </a:p>
          <a:p>
            <a:pPr eaLnBrk="1" hangingPunct="1">
              <a:lnSpc>
                <a:spcPct val="80000"/>
              </a:lnSpc>
              <a:buFontTx/>
              <a:buNone/>
            </a:pPr>
            <a:r>
              <a:rPr lang="en-US" altLang="en-US" sz="1800" b="1" dirty="0" smtClean="0">
                <a:solidFill>
                  <a:srgbClr val="FF0000"/>
                </a:solidFill>
                <a:latin typeface="Arial" pitchFamily="34" charset="0"/>
                <a:cs typeface="Arial" pitchFamily="34" charset="0"/>
              </a:rPr>
              <a:t>Reality</a:t>
            </a:r>
          </a:p>
          <a:p>
            <a:pPr eaLnBrk="1" hangingPunct="1">
              <a:lnSpc>
                <a:spcPct val="80000"/>
              </a:lnSpc>
              <a:buFontTx/>
              <a:buNone/>
            </a:pPr>
            <a:endParaRPr lang="en-US" altLang="en-US" sz="800" b="1" dirty="0" smtClean="0">
              <a:latin typeface="Arial" pitchFamily="34" charset="0"/>
              <a:cs typeface="Arial" pitchFamily="34" charset="0"/>
            </a:endParaRPr>
          </a:p>
          <a:p>
            <a:pPr eaLnBrk="1" hangingPunct="1">
              <a:lnSpc>
                <a:spcPct val="80000"/>
              </a:lnSpc>
              <a:buFontTx/>
              <a:buNone/>
            </a:pPr>
            <a:r>
              <a:rPr lang="en-US" altLang="en-US" sz="1600" b="1" dirty="0" smtClean="0">
                <a:latin typeface="Arial" pitchFamily="34" charset="0"/>
                <a:cs typeface="Arial" pitchFamily="34" charset="0"/>
              </a:rPr>
              <a:t>      IEA, EIA forecast U.S. oil production will peak by 2020 then decline without achieving energy independence. </a:t>
            </a:r>
          </a:p>
          <a:p>
            <a:pPr eaLnBrk="1" hangingPunct="1">
              <a:lnSpc>
                <a:spcPct val="80000"/>
              </a:lnSpc>
              <a:buFontTx/>
              <a:buNone/>
            </a:pPr>
            <a:endParaRPr lang="en-US" altLang="en-US" sz="800" b="1" dirty="0" smtClean="0">
              <a:latin typeface="Arial" pitchFamily="34" charset="0"/>
              <a:cs typeface="Arial" pitchFamily="34" charset="0"/>
            </a:endParaRPr>
          </a:p>
          <a:p>
            <a:pPr eaLnBrk="1" hangingPunct="1">
              <a:lnSpc>
                <a:spcPct val="80000"/>
              </a:lnSpc>
              <a:buFontTx/>
              <a:buNone/>
            </a:pPr>
            <a:r>
              <a:rPr lang="en-US" altLang="en-US" sz="1600" b="1" dirty="0" smtClean="0"/>
              <a:t>      Frontload activity to avoid being overtaken by unforeseen events again</a:t>
            </a:r>
            <a:endParaRPr lang="en-US" altLang="en-US" sz="1600" b="1" dirty="0" smtClean="0">
              <a:latin typeface="Arial" pitchFamily="34" charset="0"/>
              <a:cs typeface="Arial" pitchFamily="34" charset="0"/>
            </a:endParaRPr>
          </a:p>
          <a:p>
            <a:pPr eaLnBrk="1" hangingPunct="1">
              <a:lnSpc>
                <a:spcPct val="80000"/>
              </a:lnSpc>
              <a:buFontTx/>
              <a:buNone/>
            </a:pPr>
            <a:endParaRPr lang="en-US" altLang="en-US" sz="800" b="1" dirty="0" smtClean="0">
              <a:latin typeface="Arial" pitchFamily="34" charset="0"/>
              <a:cs typeface="Arial" pitchFamily="34" charset="0"/>
            </a:endParaRPr>
          </a:p>
          <a:p>
            <a:pPr eaLnBrk="1" hangingPunct="1">
              <a:lnSpc>
                <a:spcPct val="80000"/>
              </a:lnSpc>
              <a:buFontTx/>
              <a:buNone/>
            </a:pPr>
            <a:endParaRPr lang="en-US" altLang="en-US" sz="1600" b="1" dirty="0" smtClean="0">
              <a:latin typeface="Arial" pitchFamily="34" charset="0"/>
              <a:cs typeface="Arial" pitchFamily="34" charset="0"/>
            </a:endParaRPr>
          </a:p>
          <a:p>
            <a:pPr eaLnBrk="1" hangingPunct="1">
              <a:lnSpc>
                <a:spcPct val="80000"/>
              </a:lnSpc>
            </a:pPr>
            <a:endParaRPr lang="en-US" altLang="en-US" sz="1400" b="1" dirty="0" smtClean="0"/>
          </a:p>
          <a:p>
            <a:pPr lvl="1" eaLnBrk="1" hangingPunct="1">
              <a:lnSpc>
                <a:spcPct val="80000"/>
              </a:lnSpc>
            </a:pPr>
            <a:endParaRPr lang="en-US" altLang="en-US" sz="1400" b="1" dirty="0" smtClean="0"/>
          </a:p>
          <a:p>
            <a:pPr lvl="1" eaLnBrk="1" hangingPunct="1">
              <a:lnSpc>
                <a:spcPct val="80000"/>
              </a:lnSpc>
              <a:buFontTx/>
              <a:buNone/>
            </a:pPr>
            <a:endParaRPr lang="en-US" altLang="en-US" sz="1800" b="1" dirty="0" smtClean="0"/>
          </a:p>
          <a:p>
            <a:pPr lvl="1" eaLnBrk="1" hangingPunct="1">
              <a:lnSpc>
                <a:spcPct val="80000"/>
              </a:lnSpc>
              <a:buFontTx/>
              <a:buNone/>
            </a:pPr>
            <a:r>
              <a:rPr lang="en-US" altLang="en-US" sz="1800" b="1" dirty="0" smtClean="0"/>
              <a:t> </a:t>
            </a:r>
          </a:p>
          <a:p>
            <a:pPr eaLnBrk="1" hangingPunct="1">
              <a:lnSpc>
                <a:spcPct val="80000"/>
              </a:lnSpc>
              <a:buFontTx/>
              <a:buNone/>
            </a:pPr>
            <a:endParaRPr lang="en-US" altLang="en-US" sz="1800" dirty="0" smtClean="0"/>
          </a:p>
          <a:p>
            <a:pPr eaLnBrk="1" hangingPunct="1">
              <a:lnSpc>
                <a:spcPct val="80000"/>
              </a:lnSpc>
              <a:buFontTx/>
              <a:buNone/>
            </a:pPr>
            <a:r>
              <a:rPr lang="en-US" altLang="en-US" sz="2800" dirty="0" smtClean="0"/>
              <a:t>      </a:t>
            </a:r>
          </a:p>
        </p:txBody>
      </p:sp>
      <p:sp>
        <p:nvSpPr>
          <p:cNvPr id="361479" name="AutoShape 2" descr="Image result for smiley fac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tLang="en-US" dirty="0"/>
          </a:p>
        </p:txBody>
      </p:sp>
      <p:sp>
        <p:nvSpPr>
          <p:cNvPr id="10" name="TextBox 9"/>
          <p:cNvSpPr txBox="1"/>
          <p:nvPr/>
        </p:nvSpPr>
        <p:spPr>
          <a:xfrm>
            <a:off x="4876800" y="6324600"/>
            <a:ext cx="3845925" cy="276999"/>
          </a:xfrm>
          <a:prstGeom prst="rect">
            <a:avLst/>
          </a:prstGeom>
          <a:noFill/>
        </p:spPr>
        <p:txBody>
          <a:bodyPr wrap="square" rtlCol="0">
            <a:spAutoFit/>
          </a:bodyPr>
          <a:lstStyle/>
          <a:p>
            <a:r>
              <a:rPr lang="en-US" sz="1200" dirty="0" smtClean="0"/>
              <a:t>EIA Early Release Annual Energy Outlook, 201</a:t>
            </a:r>
            <a:endParaRPr lang="en-US" sz="1200" dirty="0"/>
          </a:p>
        </p:txBody>
      </p:sp>
      <p:pic>
        <p:nvPicPr>
          <p:cNvPr id="1027" name="Picture 3"/>
          <p:cNvPicPr>
            <a:picLocks noChangeAspect="1" noChangeArrowheads="1"/>
          </p:cNvPicPr>
          <p:nvPr/>
        </p:nvPicPr>
        <p:blipFill>
          <a:blip r:embed="rId2" cstate="print"/>
          <a:srcRect r="2555" b="3356"/>
          <a:stretch>
            <a:fillRect/>
          </a:stretch>
        </p:blipFill>
        <p:spPr bwMode="auto">
          <a:xfrm>
            <a:off x="0" y="3962400"/>
            <a:ext cx="4419600" cy="2286000"/>
          </a:xfrm>
          <a:prstGeom prst="rect">
            <a:avLst/>
          </a:prstGeom>
          <a:noFill/>
          <a:ln w="9525">
            <a:noFill/>
            <a:miter lim="800000"/>
            <a:headEnd/>
            <a:tailEnd/>
          </a:ln>
          <a:effectLst/>
        </p:spPr>
      </p:pic>
      <p:sp>
        <p:nvSpPr>
          <p:cNvPr id="12" name="TextBox 11"/>
          <p:cNvSpPr txBox="1"/>
          <p:nvPr/>
        </p:nvSpPr>
        <p:spPr>
          <a:xfrm>
            <a:off x="914400" y="6324600"/>
            <a:ext cx="3098028" cy="276999"/>
          </a:xfrm>
          <a:prstGeom prst="rect">
            <a:avLst/>
          </a:prstGeom>
          <a:noFill/>
        </p:spPr>
        <p:txBody>
          <a:bodyPr wrap="square" rtlCol="0">
            <a:spAutoFit/>
          </a:bodyPr>
          <a:lstStyle/>
          <a:p>
            <a:r>
              <a:rPr lang="en-US" sz="1200" dirty="0" smtClean="0"/>
              <a:t>IEA Forecast of US Oil Production, 2012</a:t>
            </a:r>
            <a:endParaRPr lang="en-US" sz="1200" dirty="0"/>
          </a:p>
        </p:txBody>
      </p:sp>
      <p:sp>
        <p:nvSpPr>
          <p:cNvPr id="15" name="TextBox 14"/>
          <p:cNvSpPr txBox="1"/>
          <p:nvPr/>
        </p:nvSpPr>
        <p:spPr>
          <a:xfrm>
            <a:off x="7010400" y="5181600"/>
            <a:ext cx="1128835" cy="307777"/>
          </a:xfrm>
          <a:prstGeom prst="rect">
            <a:avLst/>
          </a:prstGeom>
          <a:solidFill>
            <a:schemeClr val="bg1"/>
          </a:solidFill>
        </p:spPr>
        <p:txBody>
          <a:bodyPr wrap="square" rtlCol="0">
            <a:spAutoFit/>
          </a:bodyPr>
          <a:lstStyle/>
          <a:p>
            <a:r>
              <a:rPr lang="en-US" dirty="0" smtClean="0"/>
              <a:t>                         </a:t>
            </a:r>
            <a:endParaRPr lang="en-US" dirty="0"/>
          </a:p>
        </p:txBody>
      </p:sp>
      <p:sp>
        <p:nvSpPr>
          <p:cNvPr id="16" name="TextBox 15"/>
          <p:cNvSpPr txBox="1"/>
          <p:nvPr/>
        </p:nvSpPr>
        <p:spPr>
          <a:xfrm flipV="1">
            <a:off x="5943600" y="5257800"/>
            <a:ext cx="1079142" cy="307777"/>
          </a:xfrm>
          <a:prstGeom prst="rect">
            <a:avLst/>
          </a:prstGeom>
          <a:solidFill>
            <a:schemeClr val="bg1"/>
          </a:solidFill>
        </p:spPr>
        <p:txBody>
          <a:bodyPr wrap="square" rtlCol="0">
            <a:spAutoFit/>
          </a:bodyPr>
          <a:lstStyle/>
          <a:p>
            <a:r>
              <a:rPr lang="en-US" dirty="0" smtClean="0"/>
              <a:t>                      </a:t>
            </a:r>
            <a:endParaRPr lang="en-US" dirty="0"/>
          </a:p>
        </p:txBody>
      </p:sp>
      <p:sp>
        <p:nvSpPr>
          <p:cNvPr id="17" name="TextBox 16"/>
          <p:cNvSpPr txBox="1"/>
          <p:nvPr/>
        </p:nvSpPr>
        <p:spPr>
          <a:xfrm>
            <a:off x="6248400" y="4953000"/>
            <a:ext cx="1524000" cy="307777"/>
          </a:xfrm>
          <a:prstGeom prst="rect">
            <a:avLst/>
          </a:prstGeom>
          <a:solidFill>
            <a:schemeClr val="bg1"/>
          </a:solidFill>
        </p:spPr>
        <p:txBody>
          <a:bodyPr wrap="square" rtlCol="0">
            <a:spAutoFit/>
          </a:bodyPr>
          <a:lstStyle/>
          <a:p>
            <a:r>
              <a:rPr lang="en-US" dirty="0" smtClean="0"/>
              <a:t>            </a:t>
            </a:r>
            <a:endParaRPr lang="en-US" dirty="0"/>
          </a:p>
        </p:txBody>
      </p:sp>
      <p:sp>
        <p:nvSpPr>
          <p:cNvPr id="19" name="TextBox 18"/>
          <p:cNvSpPr txBox="1"/>
          <p:nvPr/>
        </p:nvSpPr>
        <p:spPr>
          <a:xfrm>
            <a:off x="5257800" y="4953000"/>
            <a:ext cx="184731" cy="307777"/>
          </a:xfrm>
          <a:prstGeom prst="rect">
            <a:avLst/>
          </a:prstGeom>
          <a:solidFill>
            <a:schemeClr val="bg1"/>
          </a:solidFill>
        </p:spPr>
        <p:txBody>
          <a:bodyPr wrap="none" rtlCol="0">
            <a:spAutoFit/>
          </a:bodyPr>
          <a:lstStyle/>
          <a:p>
            <a:endParaRPr lang="en-US" dirty="0"/>
          </a:p>
        </p:txBody>
      </p:sp>
      <p:sp>
        <p:nvSpPr>
          <p:cNvPr id="21" name="TextBox 20"/>
          <p:cNvSpPr txBox="1"/>
          <p:nvPr/>
        </p:nvSpPr>
        <p:spPr>
          <a:xfrm>
            <a:off x="6172200" y="5334000"/>
            <a:ext cx="184731" cy="307777"/>
          </a:xfrm>
          <a:prstGeom prst="rect">
            <a:avLst/>
          </a:prstGeom>
          <a:solidFill>
            <a:schemeClr val="bg1"/>
          </a:solidFill>
        </p:spPr>
        <p:txBody>
          <a:bodyPr wrap="none" rtlCol="0">
            <a:spAutoFit/>
          </a:bodyPr>
          <a:lstStyle/>
          <a:p>
            <a:endParaRPr lang="en-US" dirty="0"/>
          </a:p>
        </p:txBody>
      </p:sp>
      <p:sp>
        <p:nvSpPr>
          <p:cNvPr id="22" name="TextBox 21"/>
          <p:cNvSpPr txBox="1"/>
          <p:nvPr/>
        </p:nvSpPr>
        <p:spPr>
          <a:xfrm>
            <a:off x="8458200" y="5410200"/>
            <a:ext cx="184731" cy="307777"/>
          </a:xfrm>
          <a:prstGeom prst="rect">
            <a:avLst/>
          </a:prstGeom>
          <a:solidFill>
            <a:schemeClr val="bg1"/>
          </a:solidFill>
        </p:spPr>
        <p:txBody>
          <a:bodyPr wrap="none" rtlCol="0">
            <a:spAutoFit/>
          </a:bodyPr>
          <a:lstStyle/>
          <a:p>
            <a:endParaRPr lang="en-US" dirty="0"/>
          </a:p>
        </p:txBody>
      </p:sp>
      <p:sp>
        <p:nvSpPr>
          <p:cNvPr id="24" name="TextBox 23"/>
          <p:cNvSpPr txBox="1"/>
          <p:nvPr/>
        </p:nvSpPr>
        <p:spPr>
          <a:xfrm>
            <a:off x="8305800" y="5334000"/>
            <a:ext cx="184731" cy="307777"/>
          </a:xfrm>
          <a:prstGeom prst="rect">
            <a:avLst/>
          </a:prstGeom>
          <a:solidFill>
            <a:schemeClr val="bg1"/>
          </a:solidFill>
        </p:spPr>
        <p:txBody>
          <a:bodyPr wrap="none" rtlCol="0">
            <a:spAutoFit/>
          </a:bodyPr>
          <a:lstStyle/>
          <a:p>
            <a:endParaRPr lang="en-US" dirty="0"/>
          </a:p>
        </p:txBody>
      </p:sp>
      <p:sp>
        <p:nvSpPr>
          <p:cNvPr id="25" name="TextBox 24"/>
          <p:cNvSpPr txBox="1"/>
          <p:nvPr/>
        </p:nvSpPr>
        <p:spPr>
          <a:xfrm>
            <a:off x="6096001" y="5257800"/>
            <a:ext cx="76200" cy="307777"/>
          </a:xfrm>
          <a:prstGeom prst="rect">
            <a:avLst/>
          </a:prstGeom>
          <a:solidFill>
            <a:schemeClr val="bg1"/>
          </a:solidFill>
        </p:spPr>
        <p:txBody>
          <a:bodyPr wrap="square" rtlCol="0">
            <a:spAutoFit/>
          </a:bodyPr>
          <a:lstStyle/>
          <a:p>
            <a:endParaRPr lang="en-US" dirty="0"/>
          </a:p>
        </p:txBody>
      </p:sp>
      <p:sp>
        <p:nvSpPr>
          <p:cNvPr id="20" name="TextBox 19"/>
          <p:cNvSpPr txBox="1"/>
          <p:nvPr/>
        </p:nvSpPr>
        <p:spPr>
          <a:xfrm>
            <a:off x="228600" y="6477001"/>
            <a:ext cx="8321958" cy="307777"/>
          </a:xfrm>
          <a:prstGeom prst="rect">
            <a:avLst/>
          </a:prstGeom>
          <a:noFill/>
        </p:spPr>
        <p:txBody>
          <a:bodyPr wrap="square" rtlCol="0">
            <a:spAutoFit/>
          </a:bodyPr>
          <a:lstStyle/>
          <a:p>
            <a:r>
              <a:rPr lang="en-US" b="1" dirty="0" smtClean="0"/>
              <a:t>   </a:t>
            </a:r>
            <a:endParaRPr lang="en-US" sz="1200" b="1" dirty="0"/>
          </a:p>
        </p:txBody>
      </p:sp>
      <p:sp>
        <p:nvSpPr>
          <p:cNvPr id="32" name="TextBox 31"/>
          <p:cNvSpPr txBox="1"/>
          <p:nvPr/>
        </p:nvSpPr>
        <p:spPr>
          <a:xfrm>
            <a:off x="8153400" y="5334000"/>
            <a:ext cx="184731" cy="307777"/>
          </a:xfrm>
          <a:prstGeom prst="rect">
            <a:avLst/>
          </a:prstGeom>
          <a:solidFill>
            <a:schemeClr val="bg1"/>
          </a:solidFill>
        </p:spPr>
        <p:txBody>
          <a:bodyPr wrap="none" rtlCol="0">
            <a:spAutoFit/>
          </a:bodyPr>
          <a:lstStyle/>
          <a:p>
            <a:endParaRPr lang="en-US" dirty="0"/>
          </a:p>
        </p:txBody>
      </p:sp>
      <p:pic>
        <p:nvPicPr>
          <p:cNvPr id="23" name="Picture 2"/>
          <p:cNvPicPr>
            <a:picLocks noChangeAspect="1" noChangeArrowheads="1"/>
          </p:cNvPicPr>
          <p:nvPr/>
        </p:nvPicPr>
        <p:blipFill>
          <a:blip r:embed="rId3" cstate="print">
            <a:lum bright="10000" contrast="20000"/>
          </a:blip>
          <a:srcRect/>
          <a:stretch>
            <a:fillRect/>
          </a:stretch>
        </p:blipFill>
        <p:spPr bwMode="auto">
          <a:xfrm>
            <a:off x="4572000" y="3962400"/>
            <a:ext cx="3962400" cy="23246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altLang="en-US" sz="2000" b="1" dirty="0" smtClean="0"/>
              <a:t/>
            </a:r>
            <a:br>
              <a:rPr lang="en-US" altLang="en-US" sz="2000" b="1" dirty="0" smtClean="0"/>
            </a:br>
            <a:r>
              <a:rPr lang="en-US" altLang="en-US" sz="2000" b="1" dirty="0" smtClean="0"/>
              <a:t/>
            </a:r>
            <a:br>
              <a:rPr lang="en-US" altLang="en-US" sz="2000" b="1" dirty="0" smtClean="0"/>
            </a:br>
            <a:r>
              <a:rPr lang="en-US" altLang="en-US" sz="2000" b="1" dirty="0" smtClean="0"/>
              <a:t>Global Production Won’t Eliminate the Oil Gap</a:t>
            </a:r>
            <a:br>
              <a:rPr lang="en-US" altLang="en-US" sz="2000" b="1" dirty="0" smtClean="0"/>
            </a:br>
            <a:r>
              <a:rPr lang="en-US" altLang="en-US" sz="1600" b="1" dirty="0" smtClean="0">
                <a:solidFill>
                  <a:srgbClr val="FF0000"/>
                </a:solidFill>
              </a:rPr>
              <a:t>Global energy demand projected to increase one third from 2011-2035  </a:t>
            </a:r>
            <a:r>
              <a:rPr lang="en-US" altLang="en-US" sz="1200" dirty="0" smtClean="0"/>
              <a:t>- IEA WEO 2013</a:t>
            </a:r>
            <a:r>
              <a:rPr lang="en-US" altLang="en-US" sz="1200" b="1" dirty="0" smtClean="0"/>
              <a:t>  </a:t>
            </a:r>
            <a:r>
              <a:rPr lang="en-US" altLang="en-US" sz="2000" b="1" dirty="0" smtClean="0">
                <a:solidFill>
                  <a:srgbClr val="FF0000"/>
                </a:solidFill>
              </a:rPr>
              <a:t/>
            </a:r>
            <a:br>
              <a:rPr lang="en-US" altLang="en-US" sz="2000" b="1" dirty="0" smtClean="0">
                <a:solidFill>
                  <a:srgbClr val="FF0000"/>
                </a:solidFill>
              </a:rPr>
            </a:br>
            <a:r>
              <a:rPr lang="en-US" altLang="en-US" sz="1600" b="1" dirty="0" smtClean="0"/>
              <a:t/>
            </a:r>
            <a:br>
              <a:rPr lang="en-US" altLang="en-US" sz="1600" b="1" dirty="0" smtClean="0"/>
            </a:br>
            <a:endParaRPr lang="en-US" sz="1600" dirty="0"/>
          </a:p>
        </p:txBody>
      </p:sp>
      <p:sp>
        <p:nvSpPr>
          <p:cNvPr id="3" name="Content Placeholder 2"/>
          <p:cNvSpPr>
            <a:spLocks noGrp="1"/>
          </p:cNvSpPr>
          <p:nvPr>
            <p:ph idx="1"/>
          </p:nvPr>
        </p:nvSpPr>
        <p:spPr>
          <a:xfrm>
            <a:off x="-152400" y="914400"/>
            <a:ext cx="6324600" cy="1905001"/>
          </a:xfrm>
        </p:spPr>
        <p:txBody>
          <a:bodyPr/>
          <a:lstStyle/>
          <a:p>
            <a:pPr algn="just">
              <a:buNone/>
            </a:pPr>
            <a:r>
              <a:rPr lang="en-US" altLang="en-US" sz="1800" b="1" dirty="0" smtClean="0"/>
              <a:t>     World’s major oil companies all suffer from some version of the same problem: spending more money to produce less oil. The world’s cheap, easy-to-find reserves are basically gone; the low-hanging fruit was picked decades ago. The new stuff is harder to find, the older stuff is running out faster and faster. </a:t>
            </a:r>
            <a:r>
              <a:rPr lang="en-US" altLang="en-US" sz="1200" b="1" dirty="0" smtClean="0"/>
              <a:t> </a:t>
            </a:r>
          </a:p>
          <a:p>
            <a:pPr algn="just">
              <a:buNone/>
            </a:pPr>
            <a:r>
              <a:rPr lang="en-US" altLang="en-US" sz="1200" dirty="0" smtClean="0"/>
              <a:t>                              -   Bloomberg Businessweek, “Big Oil Has Big Problems” </a:t>
            </a:r>
          </a:p>
          <a:p>
            <a:pPr algn="just">
              <a:buNone/>
            </a:pPr>
            <a:endParaRPr lang="en-US" altLang="en-US" sz="1200" b="1" dirty="0" smtClean="0"/>
          </a:p>
          <a:p>
            <a:pPr algn="just">
              <a:buNone/>
            </a:pPr>
            <a:r>
              <a:rPr lang="en-US" altLang="en-US" sz="1800" b="1" dirty="0" smtClean="0"/>
              <a:t>      </a:t>
            </a:r>
          </a:p>
          <a:p>
            <a:pPr algn="just">
              <a:buNone/>
            </a:pPr>
            <a:r>
              <a:rPr lang="en-US" sz="1800" b="1" dirty="0" smtClean="0"/>
              <a:t>     </a:t>
            </a:r>
            <a:endParaRPr lang="en-US" sz="1800" dirty="0"/>
          </a:p>
        </p:txBody>
      </p:sp>
      <p:sp>
        <p:nvSpPr>
          <p:cNvPr id="4" name="Slide Number Placeholder 3"/>
          <p:cNvSpPr>
            <a:spLocks noGrp="1"/>
          </p:cNvSpPr>
          <p:nvPr>
            <p:ph type="sldNum" sz="quarter" idx="12"/>
          </p:nvPr>
        </p:nvSpPr>
        <p:spPr>
          <a:xfrm>
            <a:off x="6553200" y="6324599"/>
            <a:ext cx="2133600" cy="396875"/>
          </a:xfrm>
        </p:spPr>
        <p:txBody>
          <a:bodyPr/>
          <a:lstStyle/>
          <a:p>
            <a:pPr>
              <a:defRPr/>
            </a:pPr>
            <a:fld id="{AD7147D1-E081-4DE0-B788-3B138FB2CB48}" type="slidenum">
              <a:rPr lang="en-US" smtClean="0"/>
              <a:pPr>
                <a:defRPr/>
              </a:pPr>
              <a:t>7</a:t>
            </a:fld>
            <a:endParaRPr lang="en-US" dirty="0"/>
          </a:p>
        </p:txBody>
      </p:sp>
      <p:pic>
        <p:nvPicPr>
          <p:cNvPr id="6" name="Picture 2"/>
          <p:cNvPicPr>
            <a:picLocks noChangeAspect="1" noChangeArrowheads="1"/>
          </p:cNvPicPr>
          <p:nvPr/>
        </p:nvPicPr>
        <p:blipFill>
          <a:blip r:embed="rId2" cstate="print"/>
          <a:srcRect/>
          <a:stretch>
            <a:fillRect/>
          </a:stretch>
        </p:blipFill>
        <p:spPr bwMode="auto">
          <a:xfrm>
            <a:off x="533400" y="3733800"/>
            <a:ext cx="8267482" cy="2364067"/>
          </a:xfrm>
          <a:prstGeom prst="rect">
            <a:avLst/>
          </a:prstGeom>
          <a:noFill/>
          <a:ln w="9525">
            <a:noFill/>
            <a:miter lim="800000"/>
            <a:headEnd/>
            <a:tailEnd/>
          </a:ln>
          <a:effectLst/>
        </p:spPr>
      </p:pic>
      <p:sp>
        <p:nvSpPr>
          <p:cNvPr id="8" name="TextBox 7"/>
          <p:cNvSpPr txBox="1"/>
          <p:nvPr/>
        </p:nvSpPr>
        <p:spPr>
          <a:xfrm>
            <a:off x="762000" y="2971800"/>
            <a:ext cx="6858000" cy="677108"/>
          </a:xfrm>
          <a:prstGeom prst="rect">
            <a:avLst/>
          </a:prstGeom>
          <a:noFill/>
        </p:spPr>
        <p:txBody>
          <a:bodyPr wrap="square" rtlCol="0">
            <a:spAutoFit/>
          </a:bodyPr>
          <a:lstStyle/>
          <a:p>
            <a:r>
              <a:rPr lang="en-US" b="1" dirty="0" smtClean="0"/>
              <a:t>Costly Quest</a:t>
            </a:r>
          </a:p>
          <a:p>
            <a:r>
              <a:rPr lang="en-US" sz="1200" b="1" dirty="0" smtClean="0"/>
              <a:t>Exxon, Shell and Chevron have been spending at record levels as they seek to boost </a:t>
            </a:r>
          </a:p>
          <a:p>
            <a:r>
              <a:rPr lang="en-US" sz="1200" b="1" dirty="0" smtClean="0"/>
              <a:t>their oil and gas output. It has yet to pay off. Below, change in production since 2009</a:t>
            </a:r>
          </a:p>
        </p:txBody>
      </p:sp>
      <p:sp>
        <p:nvSpPr>
          <p:cNvPr id="9" name="TextBox 8"/>
          <p:cNvSpPr txBox="1"/>
          <p:nvPr/>
        </p:nvSpPr>
        <p:spPr>
          <a:xfrm>
            <a:off x="2057400" y="6019800"/>
            <a:ext cx="6858000" cy="276999"/>
          </a:xfrm>
          <a:prstGeom prst="rect">
            <a:avLst/>
          </a:prstGeom>
          <a:noFill/>
        </p:spPr>
        <p:txBody>
          <a:bodyPr wrap="square" rtlCol="0">
            <a:spAutoFit/>
          </a:bodyPr>
          <a:lstStyle/>
          <a:p>
            <a:r>
              <a:rPr lang="en-US" sz="1200" dirty="0" smtClean="0"/>
              <a:t>Source: the companies, reflects company 2013 estimates.  -  WSJ </a:t>
            </a:r>
            <a:endParaRPr lang="en-US" sz="1200" dirty="0"/>
          </a:p>
        </p:txBody>
      </p:sp>
      <p:pic>
        <p:nvPicPr>
          <p:cNvPr id="11" name="Picture 20"/>
          <p:cNvPicPr>
            <a:picLocks noChangeAspect="1" noChangeArrowheads="1"/>
          </p:cNvPicPr>
          <p:nvPr/>
        </p:nvPicPr>
        <p:blipFill>
          <a:blip r:embed="rId3" cstate="print">
            <a:lum contrast="12000"/>
          </a:blip>
          <a:srcRect/>
          <a:stretch>
            <a:fillRect/>
          </a:stretch>
        </p:blipFill>
        <p:spPr bwMode="auto">
          <a:xfrm>
            <a:off x="6248400" y="990600"/>
            <a:ext cx="2726500" cy="1704950"/>
          </a:xfrm>
          <a:prstGeom prst="rect">
            <a:avLst/>
          </a:prstGeom>
          <a:noFill/>
          <a:ln w="9525">
            <a:noFill/>
            <a:miter lim="800000"/>
            <a:headEnd/>
            <a:tailEnd/>
          </a:ln>
        </p:spPr>
      </p:pic>
      <p:sp>
        <p:nvSpPr>
          <p:cNvPr id="12" name="TextBox 11"/>
          <p:cNvSpPr txBox="1"/>
          <p:nvPr/>
        </p:nvSpPr>
        <p:spPr>
          <a:xfrm>
            <a:off x="1066800" y="6400800"/>
            <a:ext cx="6165470" cy="307777"/>
          </a:xfrm>
          <a:prstGeom prst="rect">
            <a:avLst/>
          </a:prstGeom>
          <a:noFill/>
        </p:spPr>
        <p:txBody>
          <a:bodyPr wrap="none" rtlCol="0">
            <a:spAutoFit/>
          </a:bodyPr>
          <a:lstStyle/>
          <a:p>
            <a:r>
              <a:rPr lang="en-US" b="1" dirty="0" smtClean="0">
                <a:solidFill>
                  <a:srgbClr val="FF0000"/>
                </a:solidFill>
              </a:rPr>
              <a:t>If global economy doesn’t revive, oil glut will be least of our problems</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69" name="Rectangle 6"/>
          <p:cNvSpPr>
            <a:spLocks noGrp="1" noChangeArrowheads="1"/>
          </p:cNvSpPr>
          <p:nvPr>
            <p:ph type="sldNum" sz="quarter" idx="12"/>
          </p:nvPr>
        </p:nvSpPr>
        <p:spPr>
          <a:noFill/>
          <a:ln>
            <a:miter lim="800000"/>
            <a:headEnd/>
            <a:tailEnd/>
          </a:ln>
        </p:spPr>
        <p:txBody>
          <a:bodyPr/>
          <a:lstStyle/>
          <a:p>
            <a:fld id="{5175BCFB-EF0F-476F-B4E4-DF54073052E4}" type="slidenum">
              <a:rPr lang="en-US" altLang="en-US" smtClean="0">
                <a:latin typeface="Arial" charset="0"/>
                <a:cs typeface="Arial" charset="0"/>
              </a:rPr>
              <a:pPr/>
              <a:t>8</a:t>
            </a:fld>
            <a:endParaRPr lang="en-US" altLang="en-US" dirty="0" smtClean="0">
              <a:latin typeface="Arial" charset="0"/>
              <a:cs typeface="Arial" charset="0"/>
            </a:endParaRPr>
          </a:p>
        </p:txBody>
      </p:sp>
      <p:sp>
        <p:nvSpPr>
          <p:cNvPr id="365570" name="Rectangle 2"/>
          <p:cNvSpPr>
            <a:spLocks noGrp="1" noChangeArrowheads="1"/>
          </p:cNvSpPr>
          <p:nvPr>
            <p:ph type="title"/>
          </p:nvPr>
        </p:nvSpPr>
        <p:spPr>
          <a:xfrm>
            <a:off x="152400" y="-152400"/>
            <a:ext cx="8763000" cy="838200"/>
          </a:xfrm>
        </p:spPr>
        <p:txBody>
          <a:bodyPr>
            <a:normAutofit fontScale="90000"/>
          </a:bodyPr>
          <a:lstStyle/>
          <a:p>
            <a:pPr lvl="2" algn="ctr"/>
            <a:r>
              <a:rPr lang="en-US" altLang="en-US" sz="2000" b="1" dirty="0" smtClean="0"/>
              <a:t/>
            </a:r>
            <a:br>
              <a:rPr lang="en-US" altLang="en-US" sz="2000" b="1" dirty="0" smtClean="0"/>
            </a:br>
            <a:r>
              <a:rPr lang="en-US" altLang="en-US" sz="2000" b="1" dirty="0" smtClean="0"/>
              <a:t/>
            </a:r>
            <a:br>
              <a:rPr lang="en-US" altLang="en-US" sz="2000" b="1" dirty="0" smtClean="0"/>
            </a:br>
            <a:r>
              <a:rPr lang="en-US" altLang="en-US" sz="2000" b="1" dirty="0" smtClean="0"/>
              <a:t/>
            </a:r>
            <a:br>
              <a:rPr lang="en-US" altLang="en-US" sz="2000" b="1" dirty="0" smtClean="0"/>
            </a:br>
            <a:r>
              <a:rPr lang="en-US" altLang="en-US" sz="2000" b="1" dirty="0" smtClean="0"/>
              <a:t/>
            </a:r>
            <a:br>
              <a:rPr lang="en-US" altLang="en-US" sz="2000" b="1" dirty="0" smtClean="0"/>
            </a:br>
            <a:r>
              <a:rPr lang="en-US" altLang="en-US" sz="2000" b="1" dirty="0" smtClean="0"/>
              <a:t> </a:t>
            </a:r>
            <a:br>
              <a:rPr lang="en-US" altLang="en-US" sz="2000" b="1" dirty="0" smtClean="0"/>
            </a:br>
            <a:r>
              <a:rPr lang="en-US" altLang="en-US" sz="2000" b="1" dirty="0" smtClean="0"/>
              <a:t/>
            </a:r>
            <a:br>
              <a:rPr lang="en-US" altLang="en-US" sz="2000" b="1" dirty="0" smtClean="0"/>
            </a:br>
            <a:r>
              <a:rPr lang="en-US" altLang="en-US" sz="2000" b="1" dirty="0" smtClean="0"/>
              <a:t/>
            </a:r>
            <a:br>
              <a:rPr lang="en-US" altLang="en-US" sz="2000" b="1" dirty="0" smtClean="0"/>
            </a:br>
            <a:r>
              <a:rPr lang="en-US" altLang="en-US" sz="2000" b="1" dirty="0" smtClean="0"/>
              <a:t> </a:t>
            </a:r>
            <a:br>
              <a:rPr lang="en-US" altLang="en-US" sz="2000" b="1" dirty="0" smtClean="0"/>
            </a:br>
            <a:r>
              <a:rPr lang="en-US" altLang="en-US" sz="2000" b="1" dirty="0" smtClean="0"/>
              <a:t/>
            </a:r>
            <a:br>
              <a:rPr lang="en-US" altLang="en-US" sz="2000" b="1" dirty="0" smtClean="0"/>
            </a:br>
            <a:r>
              <a:rPr lang="en-US" altLang="en-US" sz="2200" b="1" dirty="0" smtClean="0">
                <a:latin typeface="Arial" pitchFamily="34" charset="0"/>
                <a:cs typeface="Arial" pitchFamily="34" charset="0"/>
              </a:rPr>
              <a:t>Why Should America Achieve the Goal? </a:t>
            </a:r>
            <a:r>
              <a:rPr lang="en-US" altLang="en-US" sz="2000" b="1" dirty="0" smtClean="0">
                <a:solidFill>
                  <a:srgbClr val="FF0000"/>
                </a:solidFill>
              </a:rPr>
              <a:t/>
            </a:r>
            <a:br>
              <a:rPr lang="en-US" altLang="en-US" sz="2000" b="1" dirty="0" smtClean="0">
                <a:solidFill>
                  <a:srgbClr val="FF0000"/>
                </a:solidFill>
              </a:rPr>
            </a:br>
            <a:r>
              <a:rPr lang="en-US" altLang="en-US" sz="1800" b="1" dirty="0" smtClean="0">
                <a:solidFill>
                  <a:srgbClr val="FF0000"/>
                </a:solidFill>
                <a:latin typeface="Arial" pitchFamily="34" charset="0"/>
                <a:cs typeface="Arial" pitchFamily="34" charset="0"/>
              </a:rPr>
              <a:t>Must treat energy as a matter of national security to avoid chaos </a:t>
            </a:r>
            <a:br>
              <a:rPr lang="en-US" altLang="en-US" sz="1800" b="1" dirty="0" smtClean="0">
                <a:solidFill>
                  <a:srgbClr val="FF0000"/>
                </a:solidFill>
                <a:latin typeface="Arial" pitchFamily="34" charset="0"/>
                <a:cs typeface="Arial" pitchFamily="34" charset="0"/>
              </a:rPr>
            </a:br>
            <a:r>
              <a:rPr lang="en-US" altLang="en-US" sz="1800" b="1" dirty="0" smtClean="0">
                <a:solidFill>
                  <a:srgbClr val="FF0000"/>
                </a:solidFill>
              </a:rPr>
              <a:t/>
            </a:r>
            <a:br>
              <a:rPr lang="en-US" altLang="en-US" sz="1800" b="1" dirty="0" smtClean="0">
                <a:solidFill>
                  <a:srgbClr val="FF0000"/>
                </a:solidFill>
              </a:rPr>
            </a:br>
            <a:r>
              <a:rPr lang="en-US" altLang="en-US" sz="2000" b="1" dirty="0" smtClean="0"/>
              <a:t/>
            </a:r>
            <a:br>
              <a:rPr lang="en-US" altLang="en-US" sz="2000" b="1" dirty="0" smtClean="0"/>
            </a:br>
            <a:r>
              <a:rPr lang="en-US" altLang="en-US" sz="2000" b="1" i="1" dirty="0" smtClean="0"/>
              <a:t/>
            </a:r>
            <a:br>
              <a:rPr lang="en-US" altLang="en-US" sz="2000" b="1" i="1" dirty="0" smtClean="0"/>
            </a:br>
            <a:r>
              <a:rPr lang="en-US" altLang="en-US" sz="2000" b="1" dirty="0" smtClean="0"/>
              <a:t/>
            </a:r>
            <a:br>
              <a:rPr lang="en-US" altLang="en-US" sz="2000" b="1" dirty="0" smtClean="0"/>
            </a:br>
            <a:r>
              <a:rPr lang="en-US" altLang="en-US" sz="2000" b="1" dirty="0" smtClean="0"/>
              <a:t/>
            </a:r>
            <a:br>
              <a:rPr lang="en-US" altLang="en-US" sz="2000" b="1" dirty="0" smtClean="0"/>
            </a:br>
            <a:r>
              <a:rPr lang="en-US" altLang="en-US" sz="1400" dirty="0" smtClean="0"/>
              <a:t/>
            </a:r>
            <a:br>
              <a:rPr lang="en-US" altLang="en-US" sz="1400" dirty="0" smtClean="0"/>
            </a:br>
            <a:r>
              <a:rPr lang="en-US" altLang="en-US" sz="2800" b="1" dirty="0" smtClean="0"/>
              <a:t> </a:t>
            </a:r>
            <a:r>
              <a:rPr lang="en-US" altLang="en-US" sz="3200" b="1" dirty="0" smtClean="0"/>
              <a:t/>
            </a:r>
            <a:br>
              <a:rPr lang="en-US" altLang="en-US" sz="3200" b="1" dirty="0" smtClean="0"/>
            </a:br>
            <a:endParaRPr lang="en-US" altLang="en-US" sz="1800" b="1" dirty="0" smtClean="0"/>
          </a:p>
        </p:txBody>
      </p:sp>
      <p:sp>
        <p:nvSpPr>
          <p:cNvPr id="365571" name="Rectangle 3"/>
          <p:cNvSpPr>
            <a:spLocks noGrp="1" noChangeArrowheads="1"/>
          </p:cNvSpPr>
          <p:nvPr>
            <p:ph type="body" idx="1"/>
          </p:nvPr>
        </p:nvSpPr>
        <p:spPr>
          <a:xfrm>
            <a:off x="304800" y="762000"/>
            <a:ext cx="8686800" cy="5562600"/>
          </a:xfrm>
        </p:spPr>
        <p:txBody>
          <a:bodyPr/>
          <a:lstStyle/>
          <a:p>
            <a:pPr eaLnBrk="1" hangingPunct="1">
              <a:lnSpc>
                <a:spcPct val="80000"/>
              </a:lnSpc>
              <a:buNone/>
            </a:pPr>
            <a:endParaRPr lang="en-US" altLang="en-US" sz="1800" b="1" dirty="0" smtClean="0"/>
          </a:p>
          <a:p>
            <a:pPr eaLnBrk="1" hangingPunct="1">
              <a:lnSpc>
                <a:spcPct val="80000"/>
              </a:lnSpc>
            </a:pPr>
            <a:r>
              <a:rPr lang="en-US" altLang="en-US" sz="1800" b="1" dirty="0" smtClean="0">
                <a:latin typeface="Arial" pitchFamily="34" charset="0"/>
                <a:cs typeface="Arial" pitchFamily="34" charset="0"/>
              </a:rPr>
              <a:t>“Arc of instability” from North Africa to Southeast Asia [the region]</a:t>
            </a:r>
            <a:r>
              <a:rPr lang="en-US" altLang="en-US" sz="1800" dirty="0" smtClean="0">
                <a:latin typeface="Arial" pitchFamily="34" charset="0"/>
                <a:cs typeface="Arial" pitchFamily="34" charset="0"/>
              </a:rPr>
              <a:t> </a:t>
            </a:r>
            <a:r>
              <a:rPr lang="en-US" altLang="en-US" sz="1800" b="1" dirty="0" smtClean="0">
                <a:latin typeface="Arial" pitchFamily="34" charset="0"/>
                <a:cs typeface="Arial" pitchFamily="34" charset="0"/>
              </a:rPr>
              <a:t>could become an “arc of chaos” involving forces of many nations</a:t>
            </a:r>
          </a:p>
          <a:p>
            <a:pPr eaLnBrk="1" hangingPunct="1">
              <a:lnSpc>
                <a:spcPct val="80000"/>
              </a:lnSpc>
              <a:buNone/>
            </a:pPr>
            <a:r>
              <a:rPr lang="en-US" altLang="en-US" sz="1200" b="1" dirty="0" smtClean="0">
                <a:latin typeface="Arial" pitchFamily="34" charset="0"/>
                <a:cs typeface="Arial" pitchFamily="34" charset="0"/>
              </a:rPr>
              <a:t>                                                   -  </a:t>
            </a:r>
            <a:r>
              <a:rPr lang="en-US" altLang="en-US" sz="1200" dirty="0" smtClean="0">
                <a:latin typeface="Arial" pitchFamily="34" charset="0"/>
                <a:cs typeface="Arial" pitchFamily="34" charset="0"/>
              </a:rPr>
              <a:t>DOD 2010 Joint Operating Environment Report</a:t>
            </a:r>
            <a:endParaRPr lang="en-US" altLang="en-US" sz="1200" b="1" dirty="0" smtClean="0">
              <a:latin typeface="Arial" pitchFamily="34" charset="0"/>
              <a:cs typeface="Arial" pitchFamily="34" charset="0"/>
            </a:endParaRPr>
          </a:p>
          <a:p>
            <a:pPr lvl="1">
              <a:lnSpc>
                <a:spcPct val="80000"/>
              </a:lnSpc>
            </a:pPr>
            <a:r>
              <a:rPr lang="en-US" altLang="en-US" sz="1600" b="1" dirty="0" smtClean="0">
                <a:latin typeface="Arial" pitchFamily="34" charset="0"/>
                <a:cs typeface="Arial" pitchFamily="34" charset="0"/>
              </a:rPr>
              <a:t>Seven of top ten nations with largest oil and gas reserves in the region </a:t>
            </a:r>
            <a:r>
              <a:rPr lang="en-US" altLang="en-US" sz="1200" dirty="0" smtClean="0">
                <a:latin typeface="Arial" pitchFamily="34" charset="0"/>
                <a:cs typeface="Arial" pitchFamily="34" charset="0"/>
              </a:rPr>
              <a:t>- EIA</a:t>
            </a:r>
            <a:endParaRPr lang="en-US" altLang="en-US" sz="1200" b="1" dirty="0" smtClean="0">
              <a:latin typeface="Arial" pitchFamily="34" charset="0"/>
              <a:cs typeface="Arial" pitchFamily="34" charset="0"/>
            </a:endParaRPr>
          </a:p>
          <a:p>
            <a:pPr lvl="1" eaLnBrk="1" hangingPunct="1">
              <a:lnSpc>
                <a:spcPct val="80000"/>
              </a:lnSpc>
            </a:pPr>
            <a:r>
              <a:rPr lang="en-US" altLang="en-US" sz="1600" b="1" dirty="0" smtClean="0">
                <a:latin typeface="Arial" pitchFamily="34" charset="0"/>
                <a:cs typeface="Arial" pitchFamily="34" charset="0"/>
              </a:rPr>
              <a:t>We have a losing record in conflict in the region since WWII</a:t>
            </a:r>
            <a:endParaRPr lang="en-US" altLang="en-US" sz="1200" dirty="0" smtClean="0">
              <a:latin typeface="Arial" pitchFamily="34" charset="0"/>
              <a:cs typeface="Arial" pitchFamily="34" charset="0"/>
            </a:endParaRPr>
          </a:p>
          <a:p>
            <a:pPr lvl="1" eaLnBrk="1" hangingPunct="1">
              <a:lnSpc>
                <a:spcPct val="80000"/>
              </a:lnSpc>
            </a:pPr>
            <a:r>
              <a:rPr lang="en-US" altLang="en-US" sz="1600" b="1" dirty="0" smtClean="0">
                <a:solidFill>
                  <a:srgbClr val="FF0000"/>
                </a:solidFill>
                <a:latin typeface="Arial" pitchFamily="34" charset="0"/>
                <a:cs typeface="Arial" pitchFamily="34" charset="0"/>
              </a:rPr>
              <a:t>Implications for future combat are ominous, should nations see the need to militarily secure energy resources  </a:t>
            </a:r>
            <a:r>
              <a:rPr lang="en-US" altLang="en-US" sz="1200" dirty="0" smtClean="0">
                <a:latin typeface="Arial" pitchFamily="34" charset="0"/>
                <a:cs typeface="Arial" pitchFamily="34" charset="0"/>
              </a:rPr>
              <a:t>-  JOE 2010</a:t>
            </a:r>
          </a:p>
          <a:p>
            <a:pPr lvl="1" eaLnBrk="1" hangingPunct="1">
              <a:lnSpc>
                <a:spcPct val="80000"/>
              </a:lnSpc>
              <a:buNone/>
            </a:pPr>
            <a:endParaRPr lang="en-US" altLang="en-US" sz="1600" dirty="0" smtClean="0">
              <a:latin typeface="Arial" pitchFamily="34" charset="0"/>
              <a:cs typeface="Arial" pitchFamily="34" charset="0"/>
            </a:endParaRPr>
          </a:p>
          <a:p>
            <a:pPr>
              <a:lnSpc>
                <a:spcPct val="80000"/>
              </a:lnSpc>
            </a:pPr>
            <a:r>
              <a:rPr lang="en-US" altLang="en-US" sz="1800" b="1" dirty="0" smtClean="0">
                <a:latin typeface="Arial" pitchFamily="34" charset="0"/>
                <a:cs typeface="Arial" pitchFamily="34" charset="0"/>
              </a:rPr>
              <a:t> As our armed forces grow smaller, withdraw to the periphery and “pivot to Asia” our ability to defend the oil supply diminishes accordingly</a:t>
            </a:r>
          </a:p>
          <a:p>
            <a:pPr lvl="1">
              <a:lnSpc>
                <a:spcPct val="80000"/>
              </a:lnSpc>
            </a:pPr>
            <a:r>
              <a:rPr lang="en-US" altLang="en-US" sz="1600" b="1" dirty="0" smtClean="0">
                <a:latin typeface="Arial" pitchFamily="34" charset="0"/>
                <a:cs typeface="Arial" pitchFamily="34" charset="0"/>
              </a:rPr>
              <a:t>Countries with high performance weapons develop capabilities to deny access into their countries</a:t>
            </a:r>
            <a:r>
              <a:rPr lang="en-US" altLang="en-US" sz="1600" dirty="0" smtClean="0">
                <a:latin typeface="Arial" pitchFamily="34" charset="0"/>
                <a:cs typeface="Arial" pitchFamily="34" charset="0"/>
              </a:rPr>
              <a:t> </a:t>
            </a:r>
            <a:r>
              <a:rPr lang="en-US" altLang="en-US" sz="1600" b="1" dirty="0" smtClean="0">
                <a:latin typeface="Arial" pitchFamily="34" charset="0"/>
                <a:cs typeface="Arial" pitchFamily="34" charset="0"/>
              </a:rPr>
              <a:t>and</a:t>
            </a:r>
            <a:r>
              <a:rPr lang="en-US" altLang="en-US" sz="1600" dirty="0" smtClean="0">
                <a:latin typeface="Arial" pitchFamily="34" charset="0"/>
                <a:cs typeface="Arial" pitchFamily="34" charset="0"/>
              </a:rPr>
              <a:t> </a:t>
            </a:r>
            <a:r>
              <a:rPr lang="en-US" altLang="en-US" sz="1600" b="1" dirty="0" smtClean="0">
                <a:latin typeface="Arial" pitchFamily="34" charset="0"/>
                <a:cs typeface="Arial" pitchFamily="34" charset="0"/>
              </a:rPr>
              <a:t>theater energy supplies [A2/AD]    </a:t>
            </a:r>
            <a:r>
              <a:rPr lang="en-US" altLang="en-US" sz="1200" dirty="0" smtClean="0">
                <a:latin typeface="Arial" pitchFamily="34" charset="0"/>
                <a:cs typeface="Arial" pitchFamily="34" charset="0"/>
              </a:rPr>
              <a:t>- JOE 2010</a:t>
            </a:r>
            <a:r>
              <a:rPr lang="en-US" altLang="en-US" sz="1200" b="1" dirty="0" smtClean="0">
                <a:latin typeface="Arial" pitchFamily="34" charset="0"/>
                <a:cs typeface="Arial" pitchFamily="34" charset="0"/>
              </a:rPr>
              <a:t> </a:t>
            </a:r>
            <a:r>
              <a:rPr lang="en-US" altLang="en-US" sz="1200" dirty="0" smtClean="0">
                <a:latin typeface="Arial" pitchFamily="34" charset="0"/>
                <a:cs typeface="Arial" pitchFamily="34" charset="0"/>
              </a:rPr>
              <a:t>		</a:t>
            </a:r>
          </a:p>
          <a:p>
            <a:pPr lvl="1">
              <a:lnSpc>
                <a:spcPct val="80000"/>
              </a:lnSpc>
            </a:pPr>
            <a:r>
              <a:rPr lang="en-US" sz="1600" b="1" dirty="0" smtClean="0">
                <a:latin typeface="Arial" pitchFamily="34" charset="0"/>
                <a:cs typeface="Arial" pitchFamily="34" charset="0"/>
              </a:rPr>
              <a:t>While the armed forces will grow smaller, it is less likely their operational tempo will decrease  </a:t>
            </a:r>
            <a:r>
              <a:rPr lang="en-US" sz="1200" dirty="0" smtClean="0">
                <a:latin typeface="Arial" pitchFamily="34" charset="0"/>
                <a:cs typeface="Arial" pitchFamily="34" charset="0"/>
              </a:rPr>
              <a:t>- Capstone Concept for Joint Operations: Joint Force 2020, Joint Chiefs of Staff</a:t>
            </a:r>
            <a:endParaRPr lang="en-US" sz="1200" b="1" dirty="0" smtClean="0">
              <a:latin typeface="Arial" pitchFamily="34" charset="0"/>
              <a:cs typeface="Arial" pitchFamily="34" charset="0"/>
            </a:endParaRPr>
          </a:p>
          <a:p>
            <a:pPr>
              <a:lnSpc>
                <a:spcPct val="80000"/>
              </a:lnSpc>
              <a:buNone/>
            </a:pPr>
            <a:endParaRPr lang="en-US" sz="1600" b="1" dirty="0" smtClean="0">
              <a:latin typeface="Arial" pitchFamily="34" charset="0"/>
              <a:cs typeface="Arial" pitchFamily="34" charset="0"/>
            </a:endParaRPr>
          </a:p>
          <a:p>
            <a:pPr>
              <a:lnSpc>
                <a:spcPct val="80000"/>
              </a:lnSpc>
            </a:pPr>
            <a:r>
              <a:rPr lang="en-US" altLang="en-US" sz="1800" b="1" dirty="0" smtClean="0">
                <a:solidFill>
                  <a:srgbClr val="000000"/>
                </a:solidFill>
                <a:cs typeface="Arial" pitchFamily="34" charset="0"/>
              </a:rPr>
              <a:t>Relationships between non-state and state actors provide numerous benefits to both</a:t>
            </a:r>
            <a:r>
              <a:rPr lang="en-US" altLang="en-US" sz="1200" b="1" dirty="0" smtClean="0">
                <a:solidFill>
                  <a:srgbClr val="000000"/>
                </a:solidFill>
                <a:cs typeface="Arial" pitchFamily="34" charset="0"/>
              </a:rPr>
              <a:t>  </a:t>
            </a:r>
            <a:r>
              <a:rPr lang="en-US" sz="1200" b="1" dirty="0" smtClean="0">
                <a:cs typeface="Arial" pitchFamily="34" charset="0"/>
              </a:rPr>
              <a:t> </a:t>
            </a:r>
            <a:r>
              <a:rPr lang="en-US" altLang="en-US" sz="1200" dirty="0" smtClean="0">
                <a:cs typeface="Arial" pitchFamily="34" charset="0"/>
              </a:rPr>
              <a:t>- </a:t>
            </a:r>
            <a:r>
              <a:rPr lang="en-US" sz="1200" dirty="0" smtClean="0">
                <a:cs typeface="Arial" pitchFamily="34" charset="0"/>
              </a:rPr>
              <a:t>Terrorist-Criminal Pipelines and Criminalized States: Emerging Alliances, NDU</a:t>
            </a:r>
            <a:r>
              <a:rPr lang="en-US" altLang="en-US" sz="1200" b="1" dirty="0" smtClean="0">
                <a:solidFill>
                  <a:srgbClr val="000000"/>
                </a:solidFill>
                <a:cs typeface="Arial" pitchFamily="34" charset="0"/>
              </a:rPr>
              <a:t>  </a:t>
            </a:r>
          </a:p>
          <a:p>
            <a:pPr lvl="1">
              <a:lnSpc>
                <a:spcPct val="80000"/>
              </a:lnSpc>
            </a:pPr>
            <a:r>
              <a:rPr lang="en-US" altLang="en-US" sz="1600" b="1" dirty="0" smtClean="0">
                <a:solidFill>
                  <a:srgbClr val="FF0000"/>
                </a:solidFill>
                <a:cs typeface="Arial" pitchFamily="34" charset="0"/>
              </a:rPr>
              <a:t>Eliminate oil addiction to drain money from states and non-state actors they support and threats will diminish accordingly</a:t>
            </a:r>
          </a:p>
          <a:p>
            <a:pPr lvl="1">
              <a:lnSpc>
                <a:spcPct val="80000"/>
              </a:lnSpc>
              <a:buNone/>
            </a:pPr>
            <a:endParaRPr lang="en-US" altLang="en-US" sz="1400" b="1" dirty="0" smtClean="0">
              <a:solidFill>
                <a:srgbClr val="000000"/>
              </a:solidFill>
              <a:cs typeface="Arial" pitchFamily="34" charset="0"/>
            </a:endParaRPr>
          </a:p>
          <a:p>
            <a:pPr lvl="1">
              <a:lnSpc>
                <a:spcPct val="80000"/>
              </a:lnSpc>
            </a:pPr>
            <a:endParaRPr lang="en-US" altLang="en-US" sz="1400" b="1" dirty="0" smtClean="0"/>
          </a:p>
          <a:p>
            <a:pPr lvl="1" eaLnBrk="1" hangingPunct="1">
              <a:lnSpc>
                <a:spcPct val="80000"/>
              </a:lnSpc>
              <a:buNone/>
            </a:pPr>
            <a:endParaRPr lang="en-US" altLang="en-US" sz="1600" dirty="0" smtClean="0"/>
          </a:p>
          <a:p>
            <a:pPr>
              <a:lnSpc>
                <a:spcPct val="80000"/>
              </a:lnSpc>
            </a:pPr>
            <a:endParaRPr lang="en-US" altLang="en-US" sz="2000" b="1" dirty="0" smtClean="0"/>
          </a:p>
          <a:p>
            <a:pPr lvl="1" eaLnBrk="1" hangingPunct="1">
              <a:lnSpc>
                <a:spcPct val="80000"/>
              </a:lnSpc>
              <a:buNone/>
            </a:pPr>
            <a:endParaRPr lang="en-US" altLang="en-US" sz="1600" b="1" dirty="0" smtClean="0"/>
          </a:p>
          <a:p>
            <a:pPr eaLnBrk="1" hangingPunct="1">
              <a:lnSpc>
                <a:spcPct val="80000"/>
              </a:lnSpc>
            </a:pPr>
            <a:endParaRPr lang="en-US" altLang="en-US" sz="2000" b="1" dirty="0" smtClean="0"/>
          </a:p>
          <a:p>
            <a:pPr lvl="1" eaLnBrk="1" hangingPunct="1">
              <a:lnSpc>
                <a:spcPct val="80000"/>
              </a:lnSpc>
              <a:buNone/>
            </a:pPr>
            <a:endParaRPr lang="en-US" altLang="en-US" sz="1600" b="1" dirty="0" smtClean="0"/>
          </a:p>
          <a:p>
            <a:pPr lvl="1" eaLnBrk="1" hangingPunct="1">
              <a:lnSpc>
                <a:spcPct val="80000"/>
              </a:lnSpc>
              <a:buNone/>
            </a:pPr>
            <a:endParaRPr lang="en-US" altLang="en-US" sz="1400" b="1" dirty="0" smtClean="0"/>
          </a:p>
          <a:p>
            <a:pPr lvl="2" eaLnBrk="1" hangingPunct="1">
              <a:lnSpc>
                <a:spcPct val="80000"/>
              </a:lnSpc>
              <a:buNone/>
            </a:pPr>
            <a:endParaRPr lang="en-US" altLang="en-US" sz="1400" b="1" dirty="0" smtClean="0"/>
          </a:p>
          <a:p>
            <a:pPr lvl="2" eaLnBrk="1" hangingPunct="1">
              <a:lnSpc>
                <a:spcPct val="80000"/>
              </a:lnSpc>
            </a:pPr>
            <a:endParaRPr lang="en-US" altLang="en-US" sz="1400" b="1" dirty="0" smtClean="0"/>
          </a:p>
          <a:p>
            <a:pPr lvl="2" eaLnBrk="1" hangingPunct="1">
              <a:lnSpc>
                <a:spcPct val="80000"/>
              </a:lnSpc>
            </a:pPr>
            <a:endParaRPr lang="en-US" altLang="en-US" sz="1400" b="1" dirty="0" smtClean="0"/>
          </a:p>
          <a:p>
            <a:pPr lvl="2" eaLnBrk="1" hangingPunct="1">
              <a:lnSpc>
                <a:spcPct val="80000"/>
              </a:lnSpc>
              <a:buNone/>
            </a:pPr>
            <a:endParaRPr lang="en-US" altLang="en-US" sz="1400" b="1" dirty="0" smtClean="0"/>
          </a:p>
          <a:p>
            <a:pPr lvl="1" eaLnBrk="1" hangingPunct="1">
              <a:lnSpc>
                <a:spcPct val="80000"/>
              </a:lnSpc>
              <a:buNone/>
            </a:pPr>
            <a:endParaRPr lang="en-US" altLang="en-US" sz="1600" dirty="0" smtClean="0"/>
          </a:p>
          <a:p>
            <a:pPr lvl="2" eaLnBrk="1" hangingPunct="1">
              <a:lnSpc>
                <a:spcPct val="80000"/>
              </a:lnSpc>
            </a:pPr>
            <a:endParaRPr lang="en-US" altLang="en-US" sz="1200" dirty="0" smtClean="0"/>
          </a:p>
          <a:p>
            <a:pPr lvl="2" eaLnBrk="1" hangingPunct="1">
              <a:lnSpc>
                <a:spcPct val="80000"/>
              </a:lnSpc>
            </a:pPr>
            <a:endParaRPr lang="en-US" altLang="en-US" sz="1200" dirty="0" smtClean="0"/>
          </a:p>
          <a:p>
            <a:pPr lvl="2" eaLnBrk="1" hangingPunct="1">
              <a:lnSpc>
                <a:spcPct val="80000"/>
              </a:lnSpc>
              <a:buNone/>
            </a:pPr>
            <a:endParaRPr lang="en-US" altLang="en-US" sz="1200" b="1" dirty="0" smtClean="0"/>
          </a:p>
          <a:p>
            <a:pPr lvl="1" eaLnBrk="1" hangingPunct="1">
              <a:lnSpc>
                <a:spcPct val="80000"/>
              </a:lnSpc>
              <a:buNone/>
            </a:pPr>
            <a:endParaRPr lang="en-US" altLang="en-US" sz="1600" b="1" dirty="0" smtClean="0"/>
          </a:p>
          <a:p>
            <a:pPr lvl="1" eaLnBrk="1" hangingPunct="1">
              <a:lnSpc>
                <a:spcPct val="80000"/>
              </a:lnSpc>
              <a:buNone/>
            </a:pPr>
            <a:endParaRPr lang="en-US" altLang="en-US" sz="1600" b="1" dirty="0" smtClean="0"/>
          </a:p>
          <a:p>
            <a:pPr lvl="1" eaLnBrk="1" hangingPunct="1">
              <a:lnSpc>
                <a:spcPct val="80000"/>
              </a:lnSpc>
              <a:buNone/>
            </a:pPr>
            <a:endParaRPr lang="en-US" altLang="en-US" sz="1600" b="1" dirty="0" smtClean="0"/>
          </a:p>
          <a:p>
            <a:pPr lvl="1" eaLnBrk="1" hangingPunct="1">
              <a:lnSpc>
                <a:spcPct val="80000"/>
              </a:lnSpc>
              <a:buFontTx/>
              <a:buNone/>
            </a:pPr>
            <a:endParaRPr lang="en-US" altLang="en-US" sz="16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1" name="Rectangle 6"/>
          <p:cNvSpPr txBox="1">
            <a:spLocks noGrp="1" noChangeArrowheads="1"/>
          </p:cNvSpPr>
          <p:nvPr/>
        </p:nvSpPr>
        <p:spPr bwMode="auto">
          <a:xfrm>
            <a:off x="6553200" y="6245225"/>
            <a:ext cx="2362200" cy="476250"/>
          </a:xfrm>
          <a:prstGeom prst="rect">
            <a:avLst/>
          </a:prstGeom>
          <a:noFill/>
          <a:ln w="9525">
            <a:noFill/>
            <a:miter lim="800000"/>
            <a:headEnd/>
            <a:tailEnd/>
          </a:ln>
        </p:spPr>
        <p:txBody>
          <a:bodyPr/>
          <a:lstStyle/>
          <a:p>
            <a:pPr algn="r"/>
            <a:fld id="{74A6D3AB-B8CB-4820-88B0-A1D58162CD25}" type="slidenum">
              <a:rPr lang="en-US" altLang="en-US"/>
              <a:pPr algn="r"/>
              <a:t>9</a:t>
            </a:fld>
            <a:endParaRPr lang="en-US" altLang="en-US" dirty="0"/>
          </a:p>
        </p:txBody>
      </p:sp>
      <p:sp>
        <p:nvSpPr>
          <p:cNvPr id="368642" name="Slide Number Placeholder 4"/>
          <p:cNvSpPr txBox="1">
            <a:spLocks noGrp="1"/>
          </p:cNvSpPr>
          <p:nvPr/>
        </p:nvSpPr>
        <p:spPr bwMode="auto">
          <a:xfrm>
            <a:off x="6629400" y="6096000"/>
            <a:ext cx="2133600" cy="476250"/>
          </a:xfrm>
          <a:prstGeom prst="rect">
            <a:avLst/>
          </a:prstGeom>
          <a:noFill/>
          <a:ln w="9525">
            <a:noFill/>
            <a:miter lim="800000"/>
            <a:headEnd/>
            <a:tailEnd/>
          </a:ln>
        </p:spPr>
        <p:txBody>
          <a:bodyPr/>
          <a:lstStyle/>
          <a:p>
            <a:pPr algn="r"/>
            <a:endParaRPr lang="en-US" altLang="en-US" dirty="0">
              <a:solidFill>
                <a:srgbClr val="000000"/>
              </a:solidFill>
            </a:endParaRPr>
          </a:p>
        </p:txBody>
      </p:sp>
      <p:sp>
        <p:nvSpPr>
          <p:cNvPr id="368644" name="Rectangle 17"/>
          <p:cNvSpPr>
            <a:spLocks noChangeArrowheads="1"/>
          </p:cNvSpPr>
          <p:nvPr/>
        </p:nvSpPr>
        <p:spPr bwMode="auto">
          <a:xfrm>
            <a:off x="4953000" y="3755817"/>
            <a:ext cx="3810000" cy="338554"/>
          </a:xfrm>
          <a:prstGeom prst="rect">
            <a:avLst/>
          </a:prstGeom>
          <a:noFill/>
          <a:ln w="9525">
            <a:noFill/>
            <a:miter lim="800000"/>
            <a:headEnd/>
            <a:tailEnd/>
          </a:ln>
        </p:spPr>
        <p:txBody>
          <a:bodyPr anchor="ctr">
            <a:spAutoFit/>
          </a:bodyPr>
          <a:lstStyle/>
          <a:p>
            <a:pPr eaLnBrk="0" hangingPunct="0"/>
            <a:r>
              <a:rPr lang="en-US" altLang="en-US" sz="800" dirty="0">
                <a:solidFill>
                  <a:srgbClr val="003399"/>
                </a:solidFill>
              </a:rPr>
              <a:t/>
            </a:r>
            <a:br>
              <a:rPr lang="en-US" altLang="en-US" sz="800" dirty="0">
                <a:solidFill>
                  <a:srgbClr val="003399"/>
                </a:solidFill>
              </a:rPr>
            </a:br>
            <a:endParaRPr lang="en-US" altLang="en-US" sz="800" dirty="0">
              <a:solidFill>
                <a:srgbClr val="003399"/>
              </a:solidFill>
            </a:endParaRPr>
          </a:p>
        </p:txBody>
      </p:sp>
      <p:sp>
        <p:nvSpPr>
          <p:cNvPr id="368645" name="Rectangle 7"/>
          <p:cNvSpPr>
            <a:spLocks noGrp="1" noChangeArrowheads="1"/>
          </p:cNvSpPr>
          <p:nvPr>
            <p:ph type="title" idx="4294967295"/>
          </p:nvPr>
        </p:nvSpPr>
        <p:spPr>
          <a:xfrm>
            <a:off x="0" y="-152400"/>
            <a:ext cx="8839200" cy="914400"/>
          </a:xfrm>
        </p:spPr>
        <p:txBody>
          <a:bodyPr>
            <a:normAutofit fontScale="90000"/>
          </a:bodyPr>
          <a:lstStyle/>
          <a:p>
            <a:r>
              <a:rPr lang="en-US" altLang="en-US" sz="1200" dirty="0" smtClean="0"/>
              <a:t/>
            </a:r>
            <a:br>
              <a:rPr lang="en-US" altLang="en-US" sz="1200" dirty="0" smtClean="0"/>
            </a:br>
            <a:r>
              <a:rPr lang="en-US" altLang="en-US" sz="1200" dirty="0" smtClean="0"/>
              <a:t/>
            </a:r>
            <a:br>
              <a:rPr lang="en-US" altLang="en-US" sz="1200" dirty="0" smtClean="0"/>
            </a:br>
            <a:r>
              <a:rPr lang="en-US" altLang="en-US" sz="1200" dirty="0" smtClean="0">
                <a:latin typeface="Arial" pitchFamily="34" charset="0"/>
                <a:cs typeface="Arial" pitchFamily="34" charset="0"/>
              </a:rPr>
              <a:t/>
            </a:r>
            <a:br>
              <a:rPr lang="en-US" altLang="en-US" sz="1200" dirty="0" smtClean="0">
                <a:latin typeface="Arial" pitchFamily="34" charset="0"/>
                <a:cs typeface="Arial" pitchFamily="34" charset="0"/>
              </a:rPr>
            </a:br>
            <a:r>
              <a:rPr lang="en-US" altLang="en-US" sz="2000" b="1" dirty="0" smtClean="0">
                <a:solidFill>
                  <a:srgbClr val="FF0000"/>
                </a:solidFill>
              </a:rPr>
              <a:t> We Can No Longer Consider The Oil Fields </a:t>
            </a:r>
            <a:r>
              <a:rPr lang="en-US" altLang="en-US" sz="1800" b="1" dirty="0" smtClean="0">
                <a:solidFill>
                  <a:srgbClr val="FF0000"/>
                </a:solidFill>
              </a:rPr>
              <a:t>Safe</a:t>
            </a:r>
            <a:br>
              <a:rPr lang="en-US" altLang="en-US" sz="1800" b="1" dirty="0" smtClean="0">
                <a:solidFill>
                  <a:srgbClr val="FF0000"/>
                </a:solidFill>
              </a:rPr>
            </a:br>
            <a:r>
              <a:rPr lang="en-US" altLang="en-US" sz="1800" b="1" dirty="0" smtClean="0">
                <a:solidFill>
                  <a:schemeClr val="tx1"/>
                </a:solidFill>
              </a:rPr>
              <a:t>Where an increase in terrorist activity intersects energy supplies the need </a:t>
            </a:r>
            <a:br>
              <a:rPr lang="en-US" altLang="en-US" sz="1800" b="1" dirty="0" smtClean="0">
                <a:solidFill>
                  <a:schemeClr val="tx1"/>
                </a:solidFill>
              </a:rPr>
            </a:br>
            <a:r>
              <a:rPr lang="en-US" altLang="en-US" sz="1800" b="1" dirty="0" smtClean="0">
                <a:solidFill>
                  <a:schemeClr val="tx1"/>
                </a:solidFill>
              </a:rPr>
              <a:t>for immediate action may require significant conventional capabilities  </a:t>
            </a:r>
            <a:r>
              <a:rPr lang="en-US" altLang="en-US" sz="1300" dirty="0" smtClean="0"/>
              <a:t>- JOE 2010</a:t>
            </a:r>
            <a:r>
              <a:rPr lang="en-US" altLang="en-US" sz="1200" b="1" dirty="0" smtClean="0"/>
              <a:t/>
            </a:r>
            <a:br>
              <a:rPr lang="en-US" altLang="en-US" sz="1200" b="1" dirty="0" smtClean="0"/>
            </a:br>
            <a:endParaRPr lang="en-US" altLang="en-US" sz="1200" b="1" dirty="0" smtClean="0"/>
          </a:p>
        </p:txBody>
      </p:sp>
      <p:sp>
        <p:nvSpPr>
          <p:cNvPr id="12" name="TextBox 11"/>
          <p:cNvSpPr txBox="1"/>
          <p:nvPr/>
        </p:nvSpPr>
        <p:spPr>
          <a:xfrm>
            <a:off x="4648200" y="5638800"/>
            <a:ext cx="4343400" cy="830997"/>
          </a:xfrm>
          <a:prstGeom prst="rect">
            <a:avLst/>
          </a:prstGeom>
          <a:noFill/>
        </p:spPr>
        <p:txBody>
          <a:bodyPr wrap="square" rtlCol="0">
            <a:spAutoFit/>
          </a:bodyPr>
          <a:lstStyle/>
          <a:p>
            <a:r>
              <a:rPr lang="en-US" sz="1200" b="1" dirty="0" smtClean="0"/>
              <a:t>Fire at Libya’s biggest oil terminal destroys 1.8 million barrels of oil   </a:t>
            </a:r>
            <a:r>
              <a:rPr lang="en-US" sz="1200" dirty="0" smtClean="0"/>
              <a:t>- Reuters</a:t>
            </a:r>
          </a:p>
          <a:p>
            <a:r>
              <a:rPr lang="en-US" sz="1200" dirty="0" smtClean="0"/>
              <a:t>ISIL blamed for new strikes aimed at crippling Libya oil production, rather than capturing it  - WSJ</a:t>
            </a:r>
          </a:p>
        </p:txBody>
      </p:sp>
      <p:sp>
        <p:nvSpPr>
          <p:cNvPr id="14" name="TextBox 13"/>
          <p:cNvSpPr txBox="1"/>
          <p:nvPr/>
        </p:nvSpPr>
        <p:spPr>
          <a:xfrm>
            <a:off x="381000" y="3276600"/>
            <a:ext cx="4648200" cy="677108"/>
          </a:xfrm>
          <a:prstGeom prst="rect">
            <a:avLst/>
          </a:prstGeom>
          <a:noFill/>
        </p:spPr>
        <p:txBody>
          <a:bodyPr wrap="square" rtlCol="0">
            <a:spAutoFit/>
          </a:bodyPr>
          <a:lstStyle/>
          <a:p>
            <a:r>
              <a:rPr lang="en-US" b="1" dirty="0" smtClean="0">
                <a:solidFill>
                  <a:srgbClr val="FF0000"/>
                </a:solidFill>
              </a:rPr>
              <a:t>Future Stability Of Saudi Arabia Not  Assured.</a:t>
            </a:r>
          </a:p>
          <a:p>
            <a:r>
              <a:rPr lang="en-US" sz="1200" dirty="0" smtClean="0"/>
              <a:t>Saudis trying to finish new border fence and then  slam </a:t>
            </a:r>
          </a:p>
          <a:p>
            <a:r>
              <a:rPr lang="en-US" sz="1200" dirty="0" smtClean="0"/>
              <a:t>shut the gates as Yemen collapses  - Reuters </a:t>
            </a:r>
          </a:p>
        </p:txBody>
      </p:sp>
      <p:sp>
        <p:nvSpPr>
          <p:cNvPr id="13" name="TextBox 12"/>
          <p:cNvSpPr txBox="1"/>
          <p:nvPr/>
        </p:nvSpPr>
        <p:spPr>
          <a:xfrm>
            <a:off x="4724400" y="2743200"/>
            <a:ext cx="4038600" cy="1384995"/>
          </a:xfrm>
          <a:prstGeom prst="rect">
            <a:avLst/>
          </a:prstGeom>
          <a:noFill/>
        </p:spPr>
        <p:txBody>
          <a:bodyPr wrap="square" rtlCol="0">
            <a:spAutoFit/>
          </a:bodyPr>
          <a:lstStyle/>
          <a:p>
            <a:r>
              <a:rPr lang="en-US" b="1" dirty="0" smtClean="0">
                <a:solidFill>
                  <a:srgbClr val="FF0000"/>
                </a:solidFill>
              </a:rPr>
              <a:t>If proxy wars turn into regional war key energy facilities impacting oil market and global stability will be at risk. </a:t>
            </a:r>
          </a:p>
          <a:p>
            <a:endParaRPr lang="en-US" sz="1400" b="1" dirty="0" smtClean="0"/>
          </a:p>
          <a:p>
            <a:endParaRPr lang="en-US" b="1" dirty="0" smtClean="0"/>
          </a:p>
          <a:p>
            <a:r>
              <a:rPr lang="en-US" dirty="0" smtClean="0"/>
              <a:t>  </a:t>
            </a:r>
            <a:endParaRPr lang="en-US" dirty="0"/>
          </a:p>
        </p:txBody>
      </p:sp>
      <p:pic>
        <p:nvPicPr>
          <p:cNvPr id="2" name="Picture 2" descr="View image on Twitter"/>
          <p:cNvPicPr>
            <a:picLocks noChangeAspect="1" noChangeArrowheads="1"/>
          </p:cNvPicPr>
          <p:nvPr/>
        </p:nvPicPr>
        <p:blipFill>
          <a:blip r:embed="rId2" cstate="print"/>
          <a:srcRect/>
          <a:stretch>
            <a:fillRect/>
          </a:stretch>
        </p:blipFill>
        <p:spPr bwMode="auto">
          <a:xfrm>
            <a:off x="5334000" y="3429000"/>
            <a:ext cx="2921000" cy="2190750"/>
          </a:xfrm>
          <a:prstGeom prst="rect">
            <a:avLst/>
          </a:prstGeom>
          <a:noFill/>
        </p:spPr>
      </p:pic>
      <p:pic>
        <p:nvPicPr>
          <p:cNvPr id="15" name="Picture 3"/>
          <p:cNvPicPr>
            <a:picLocks noChangeAspect="1"/>
          </p:cNvPicPr>
          <p:nvPr/>
        </p:nvPicPr>
        <p:blipFill>
          <a:blip r:embed="rId3" cstate="print">
            <a:lum contrast="6000"/>
          </a:blip>
          <a:srcRect/>
          <a:stretch>
            <a:fillRect/>
          </a:stretch>
        </p:blipFill>
        <p:spPr bwMode="auto">
          <a:xfrm>
            <a:off x="1040346" y="990601"/>
            <a:ext cx="3066403" cy="2362200"/>
          </a:xfrm>
          <a:prstGeom prst="rect">
            <a:avLst/>
          </a:prstGeom>
          <a:noFill/>
          <a:ln w="9525">
            <a:noFill/>
            <a:miter lim="800000"/>
            <a:headEnd/>
            <a:tailEnd/>
          </a:ln>
        </p:spPr>
      </p:pic>
      <p:pic>
        <p:nvPicPr>
          <p:cNvPr id="34818" name="Picture 2" descr="Iran_MRV_missiles"/>
          <p:cNvPicPr>
            <a:picLocks noChangeAspect="1" noChangeArrowheads="1"/>
          </p:cNvPicPr>
          <p:nvPr/>
        </p:nvPicPr>
        <p:blipFill>
          <a:blip r:embed="rId4" cstate="print"/>
          <a:srcRect/>
          <a:stretch>
            <a:fillRect/>
          </a:stretch>
        </p:blipFill>
        <p:spPr bwMode="auto">
          <a:xfrm>
            <a:off x="4465320" y="1066800"/>
            <a:ext cx="4069080" cy="1695450"/>
          </a:xfrm>
          <a:prstGeom prst="rect">
            <a:avLst/>
          </a:prstGeom>
          <a:noFill/>
        </p:spPr>
      </p:pic>
      <p:sp>
        <p:nvSpPr>
          <p:cNvPr id="16" name="TextBox 15"/>
          <p:cNvSpPr txBox="1"/>
          <p:nvPr/>
        </p:nvSpPr>
        <p:spPr>
          <a:xfrm>
            <a:off x="838200" y="6096000"/>
            <a:ext cx="3238835" cy="461665"/>
          </a:xfrm>
          <a:prstGeom prst="rect">
            <a:avLst/>
          </a:prstGeom>
          <a:noFill/>
        </p:spPr>
        <p:txBody>
          <a:bodyPr wrap="square" rtlCol="0">
            <a:spAutoFit/>
          </a:bodyPr>
          <a:lstStyle/>
          <a:p>
            <a:r>
              <a:rPr lang="en-US" sz="1200" b="1" dirty="0" smtClean="0"/>
              <a:t>ISIL fighters set Iraq's Beiji oil refinery ablaze  -  </a:t>
            </a:r>
            <a:r>
              <a:rPr lang="en-US" sz="1200" dirty="0" smtClean="0"/>
              <a:t>Al Jazeera</a:t>
            </a:r>
            <a:endParaRPr lang="en-US" sz="1200" b="1" dirty="0" smtClean="0"/>
          </a:p>
        </p:txBody>
      </p:sp>
      <p:sp>
        <p:nvSpPr>
          <p:cNvPr id="25602" name="AutoShape 2" descr="Image for the news resul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5606" name="AutoShape 6" descr="Image for the news resul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5607" name="Picture 7"/>
          <p:cNvPicPr>
            <a:picLocks noChangeAspect="1" noChangeArrowheads="1"/>
          </p:cNvPicPr>
          <p:nvPr/>
        </p:nvPicPr>
        <p:blipFill>
          <a:blip r:embed="rId5" cstate="print"/>
          <a:srcRect/>
          <a:stretch>
            <a:fillRect/>
          </a:stretch>
        </p:blipFill>
        <p:spPr bwMode="auto">
          <a:xfrm>
            <a:off x="990600" y="3962400"/>
            <a:ext cx="2819400" cy="2104805"/>
          </a:xfrm>
          <a:prstGeom prst="rect">
            <a:avLst/>
          </a:prstGeom>
          <a:noFill/>
          <a:ln w="9525">
            <a:noFill/>
            <a:miter lim="800000"/>
            <a:headEnd/>
            <a:tailEnd/>
          </a:ln>
          <a:effectLst/>
        </p:spPr>
      </p:pic>
      <p:sp>
        <p:nvSpPr>
          <p:cNvPr id="17" name="TextBox 16"/>
          <p:cNvSpPr txBox="1"/>
          <p:nvPr/>
        </p:nvSpPr>
        <p:spPr>
          <a:xfrm>
            <a:off x="2895600" y="6550223"/>
            <a:ext cx="4118435" cy="307777"/>
          </a:xfrm>
          <a:prstGeom prst="rect">
            <a:avLst/>
          </a:prstGeom>
          <a:noFill/>
        </p:spPr>
        <p:txBody>
          <a:bodyPr wrap="none" rtlCol="0">
            <a:spAutoFit/>
          </a:bodyPr>
          <a:lstStyle/>
          <a:p>
            <a:r>
              <a:rPr lang="en-US" b="1" dirty="0" smtClean="0"/>
              <a:t>What has to blow up before our leaders get it?</a:t>
            </a:r>
            <a:endParaRPr lang="en-US"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Blends</Template>
  <TotalTime>21206</TotalTime>
  <Words>3718</Words>
  <Application>Microsoft Office PowerPoint</Application>
  <PresentationFormat>On-screen Show (4:3)</PresentationFormat>
  <Paragraphs>503</Paragraphs>
  <Slides>30</Slides>
  <Notes>2</Notes>
  <HiddenSlides>0</HiddenSlides>
  <MMClips>0</MMClips>
  <ScaleCrop>false</ScaleCrop>
  <HeadingPairs>
    <vt:vector size="4" baseType="variant">
      <vt:variant>
        <vt:lpstr>Theme</vt:lpstr>
      </vt:variant>
      <vt:variant>
        <vt:i4>3</vt:i4>
      </vt:variant>
      <vt:variant>
        <vt:lpstr>Slide Titles</vt:lpstr>
      </vt:variant>
      <vt:variant>
        <vt:i4>30</vt:i4>
      </vt:variant>
    </vt:vector>
  </HeadingPairs>
  <TitlesOfParts>
    <vt:vector size="33" baseType="lpstr">
      <vt:lpstr>Default Design</vt:lpstr>
      <vt:lpstr>3_Default Design</vt:lpstr>
      <vt:lpstr>16_Default Design</vt:lpstr>
      <vt:lpstr>   A National Energy Program  Treating Energy as a Matter of National Security to Avoid Chaos  Overview of NEP white paper http://www.ourenergypolicy.org/a-national-energy-program-the-apollo-program-of-our-time/    Presentation at:        The UN Foundation   August  12, 2015  Presented by: Lawrence Klaus</vt:lpstr>
      <vt:lpstr>Presentation Outline</vt:lpstr>
      <vt:lpstr>  “What” Is The Goal: “When” Will We Achieve it?   </vt:lpstr>
      <vt:lpstr> The Goal is a “Milestone” on the Road to a Sustainable Future NEP isn’t a “one shot deal” like Apollo </vt:lpstr>
      <vt:lpstr>     Projected Oil Gap 4-7 MBD in 2025  –  IEA,EIA Business as usual forecasts oblivious of world events   </vt:lpstr>
      <vt:lpstr>     Short Term Energy Euphoria Ignores Long Term Reality  US and global weak demand and low gas prices reflects  unstable conditions, deflationary pressures and rout in commodities      </vt:lpstr>
      <vt:lpstr>  Global Production Won’t Eliminate the Oil Gap Global energy demand projected to increase one third from 2011-2035  - IEA WEO 2013    </vt:lpstr>
      <vt:lpstr>           Why Should America Achieve the Goal?  Must treat energy as a matter of national security to avoid chaos          </vt:lpstr>
      <vt:lpstr>    We Can No Longer Consider The Oil Fields Safe Where an increase in terrorist activity intersects energy supplies the need  for immediate action may require significant conventional capabilities  - JOE 2010 </vt:lpstr>
      <vt:lpstr> Power Shifts to Energy Producers With Different Interests Europeans invading Russia have frozen in the dark</vt:lpstr>
      <vt:lpstr>  Control of Pipelines Shifts Power to Nations with Different Interests  Russia divides to conquer   </vt:lpstr>
      <vt:lpstr> Is America’s “Pivot to Asia” really a Pivot to a New Energy War?  China rapidly expanding offshore oil fleet – adding coast guard vessels to protect it –  as it ventures farther into the sea, threatening more altercations with neighbors  - WSJ  </vt:lpstr>
      <vt:lpstr>   Must Treat Energy as a Matter of National Security to Avoid Chaos  Implications for future combat are ominous, should nations  see the need to militarily secure energy resources  - JOE 2010  Force won’t change conditions – competent  American leadership will </vt:lpstr>
      <vt:lpstr> How Will We Achieve The Goal? Use Methods Proven “At Scale”   </vt:lpstr>
      <vt:lpstr> Start by Ending Project/Program Confusion</vt:lpstr>
      <vt:lpstr>   “Apollo like” Program Planning and Management  Method to define and achieve goals and objectives from inception to completion     </vt:lpstr>
      <vt:lpstr>Approach Analogous to NASA Systems Engineering Engine  -  NASA Systems Engineering Handbook</vt:lpstr>
      <vt:lpstr>  Replace Imported Oil and Reduce Emissions in  Economic Sectors as Required to Achieve Goal Replace oil in economic sectors from other sources at least 6 MBD   </vt:lpstr>
      <vt:lpstr>        Reduce GHG emissions in Economic Sectors at Least 1,300 MMT Achieve President Obama’s goal: GHG emission 26-28% below 2005 levels by 2025             </vt:lpstr>
      <vt:lpstr>       Energy Efficiency Potentially Largest Source of  Energy Production and Emissions Reduction       </vt:lpstr>
      <vt:lpstr>Proposed NEP Program Breakdown Structure  White paper provides goal, objectives, scenarios and methodology  “for discussion purposes” to begin NEP planning project  </vt:lpstr>
      <vt:lpstr>Apollo PBS/OBS</vt:lpstr>
      <vt:lpstr>    NEP Isn’t a One Shot Deal Build Supply Chains for a Sustainable Energy Future Example: Transportation Sector Supply Chain      </vt:lpstr>
      <vt:lpstr>  What is Supply Chain Management?       </vt:lpstr>
      <vt:lpstr> Planning Transportation Sector Supply Chains  Priority to means in “rank order” to contribution to sector objective in a decade     </vt:lpstr>
      <vt:lpstr>  How Will NEP Operate?  Public/Private Sector Partnership – Not Government Agency  </vt:lpstr>
      <vt:lpstr>How Will We Start? NEP Planning project </vt:lpstr>
      <vt:lpstr>NEP Planning Project: Coalition of the Willing Small team sets up project and recruits participants  Stakeholders/participants in project provide funding and in-kind services</vt:lpstr>
      <vt:lpstr> How Will We Educate Leaders of the Future? Integrate Planning and Operations Studies into Public Policy Education</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National Energy Program What, Why, When and How? ___________________________ Overview of the whitepaper http://peak-oil.org/2013/10/national-energy-program/</dc:title>
  <dc:creator>Larry Klaus</dc:creator>
  <cp:lastModifiedBy>Larry</cp:lastModifiedBy>
  <cp:revision>2337</cp:revision>
  <cp:lastPrinted>2014-08-03T00:22:32Z</cp:lastPrinted>
  <dcterms:created xsi:type="dcterms:W3CDTF">2014-02-10T15:52:42Z</dcterms:created>
  <dcterms:modified xsi:type="dcterms:W3CDTF">2015-08-20T13:50:59Z</dcterms:modified>
</cp:coreProperties>
</file>